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93455" r:id="rId4"/>
  </p:sldMasterIdLst>
  <p:notesMasterIdLst>
    <p:notesMasterId r:id="rId43"/>
  </p:notesMasterIdLst>
  <p:handoutMasterIdLst>
    <p:handoutMasterId r:id="rId44"/>
  </p:handoutMasterIdLst>
  <p:sldIdLst>
    <p:sldId id="854" r:id="rId5"/>
    <p:sldId id="1030" r:id="rId6"/>
    <p:sldId id="1031" r:id="rId7"/>
    <p:sldId id="861" r:id="rId8"/>
    <p:sldId id="1069" r:id="rId9"/>
    <p:sldId id="1068" r:id="rId10"/>
    <p:sldId id="1042" r:id="rId11"/>
    <p:sldId id="1043" r:id="rId12"/>
    <p:sldId id="1053" r:id="rId13"/>
    <p:sldId id="1044" r:id="rId14"/>
    <p:sldId id="1045" r:id="rId15"/>
    <p:sldId id="1070" r:id="rId16"/>
    <p:sldId id="1046" r:id="rId17"/>
    <p:sldId id="1047" r:id="rId18"/>
    <p:sldId id="767" r:id="rId19"/>
    <p:sldId id="1048" r:id="rId20"/>
    <p:sldId id="1067" r:id="rId21"/>
    <p:sldId id="1050" r:id="rId22"/>
    <p:sldId id="1051" r:id="rId23"/>
    <p:sldId id="783" r:id="rId24"/>
    <p:sldId id="784" r:id="rId25"/>
    <p:sldId id="1052" r:id="rId26"/>
    <p:sldId id="1054" r:id="rId27"/>
    <p:sldId id="668" r:id="rId28"/>
    <p:sldId id="669" r:id="rId29"/>
    <p:sldId id="1061" r:id="rId30"/>
    <p:sldId id="1056" r:id="rId31"/>
    <p:sldId id="1057" r:id="rId32"/>
    <p:sldId id="1058" r:id="rId33"/>
    <p:sldId id="1059" r:id="rId34"/>
    <p:sldId id="271" r:id="rId35"/>
    <p:sldId id="278" r:id="rId36"/>
    <p:sldId id="1060" r:id="rId37"/>
    <p:sldId id="1063" r:id="rId38"/>
    <p:sldId id="1064" r:id="rId39"/>
    <p:sldId id="1065" r:id="rId40"/>
    <p:sldId id="1062" r:id="rId41"/>
    <p:sldId id="1066" r:id="rId42"/>
  </p:sldIdLst>
  <p:sldSz cx="9144000" cy="5143500" type="screen16x9"/>
  <p:notesSz cx="6858000" cy="9144000"/>
  <p:defaultTextStyle>
    <a:defPPr>
      <a:defRPr lang="en-US"/>
    </a:defPPr>
    <a:lvl1pPr algn="l" defTabSz="457200" rtl="0" fontAlgn="base">
      <a:spcBef>
        <a:spcPct val="0"/>
      </a:spcBef>
      <a:spcAft>
        <a:spcPct val="0"/>
      </a:spcAft>
      <a:defRPr kern="1200">
        <a:solidFill>
          <a:schemeClr val="tx1"/>
        </a:solidFill>
        <a:latin typeface="Calibri" charset="0"/>
        <a:ea typeface="ＭＳ Ｐゴシック" charset="-128"/>
        <a:cs typeface="+mn-cs"/>
      </a:defRPr>
    </a:lvl1pPr>
    <a:lvl2pPr marL="457200" algn="l" defTabSz="457200" rtl="0" fontAlgn="base">
      <a:spcBef>
        <a:spcPct val="0"/>
      </a:spcBef>
      <a:spcAft>
        <a:spcPct val="0"/>
      </a:spcAft>
      <a:defRPr kern="1200">
        <a:solidFill>
          <a:schemeClr val="tx1"/>
        </a:solidFill>
        <a:latin typeface="Calibri" charset="0"/>
        <a:ea typeface="ＭＳ Ｐゴシック" charset="-128"/>
        <a:cs typeface="+mn-cs"/>
      </a:defRPr>
    </a:lvl2pPr>
    <a:lvl3pPr marL="914400" algn="l" defTabSz="457200" rtl="0" fontAlgn="base">
      <a:spcBef>
        <a:spcPct val="0"/>
      </a:spcBef>
      <a:spcAft>
        <a:spcPct val="0"/>
      </a:spcAft>
      <a:defRPr kern="1200">
        <a:solidFill>
          <a:schemeClr val="tx1"/>
        </a:solidFill>
        <a:latin typeface="Calibri" charset="0"/>
        <a:ea typeface="ＭＳ Ｐゴシック" charset="-128"/>
        <a:cs typeface="+mn-cs"/>
      </a:defRPr>
    </a:lvl3pPr>
    <a:lvl4pPr marL="1371600" algn="l" defTabSz="457200" rtl="0" fontAlgn="base">
      <a:spcBef>
        <a:spcPct val="0"/>
      </a:spcBef>
      <a:spcAft>
        <a:spcPct val="0"/>
      </a:spcAft>
      <a:defRPr kern="1200">
        <a:solidFill>
          <a:schemeClr val="tx1"/>
        </a:solidFill>
        <a:latin typeface="Calibri" charset="0"/>
        <a:ea typeface="ＭＳ Ｐゴシック" charset="-128"/>
        <a:cs typeface="+mn-cs"/>
      </a:defRPr>
    </a:lvl4pPr>
    <a:lvl5pPr marL="1828800" algn="l" defTabSz="457200" rtl="0" fontAlgn="base">
      <a:spcBef>
        <a:spcPct val="0"/>
      </a:spcBef>
      <a:spcAft>
        <a:spcPct val="0"/>
      </a:spcAft>
      <a:defRPr kern="1200">
        <a:solidFill>
          <a:schemeClr val="tx1"/>
        </a:solidFill>
        <a:latin typeface="Calibri" charset="0"/>
        <a:ea typeface="ＭＳ Ｐゴシック" charset="-128"/>
        <a:cs typeface="+mn-cs"/>
      </a:defRPr>
    </a:lvl5pPr>
    <a:lvl6pPr marL="2286000" algn="l" defTabSz="914400" rtl="0" eaLnBrk="1" latinLnBrk="0" hangingPunct="1">
      <a:defRPr kern="1200">
        <a:solidFill>
          <a:schemeClr val="tx1"/>
        </a:solidFill>
        <a:latin typeface="Calibri" charset="0"/>
        <a:ea typeface="ＭＳ Ｐゴシック" charset="-128"/>
        <a:cs typeface="+mn-cs"/>
      </a:defRPr>
    </a:lvl6pPr>
    <a:lvl7pPr marL="2743200" algn="l" defTabSz="914400" rtl="0" eaLnBrk="1" latinLnBrk="0" hangingPunct="1">
      <a:defRPr kern="1200">
        <a:solidFill>
          <a:schemeClr val="tx1"/>
        </a:solidFill>
        <a:latin typeface="Calibri" charset="0"/>
        <a:ea typeface="ＭＳ Ｐゴシック" charset="-128"/>
        <a:cs typeface="+mn-cs"/>
      </a:defRPr>
    </a:lvl7pPr>
    <a:lvl8pPr marL="3200400" algn="l" defTabSz="914400" rtl="0" eaLnBrk="1" latinLnBrk="0" hangingPunct="1">
      <a:defRPr kern="1200">
        <a:solidFill>
          <a:schemeClr val="tx1"/>
        </a:solidFill>
        <a:latin typeface="Calibri" charset="0"/>
        <a:ea typeface="ＭＳ Ｐゴシック" charset="-128"/>
        <a:cs typeface="+mn-cs"/>
      </a:defRPr>
    </a:lvl8pPr>
    <a:lvl9pPr marL="3657600" algn="l" defTabSz="914400" rtl="0" eaLnBrk="1" latinLnBrk="0" hangingPunct="1">
      <a:defRPr kern="1200">
        <a:solidFill>
          <a:schemeClr val="tx1"/>
        </a:solidFill>
        <a:latin typeface="Calibri" charset="0"/>
        <a:ea typeface="ＭＳ Ｐゴシック" charset="-128"/>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A2C64"/>
    <a:srgbClr val="32AA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4817"/>
    <p:restoredTop sz="96860"/>
  </p:normalViewPr>
  <p:slideViewPr>
    <p:cSldViewPr snapToObjects="1">
      <p:cViewPr varScale="1">
        <p:scale>
          <a:sx n="202" d="100"/>
          <a:sy n="202" d="100"/>
        </p:scale>
        <p:origin x="840" y="296"/>
      </p:cViewPr>
      <p:guideLst>
        <p:guide orient="horz" pos="1620"/>
        <p:guide pos="2880"/>
      </p:guideLst>
    </p:cSldViewPr>
  </p:slideViewPr>
  <p:outlineViewPr>
    <p:cViewPr>
      <p:scale>
        <a:sx n="33" d="100"/>
        <a:sy n="33" d="100"/>
      </p:scale>
      <p:origin x="0" y="-26648"/>
    </p:cViewPr>
  </p:outlineViewPr>
  <p:notesTextViewPr>
    <p:cViewPr>
      <p:scale>
        <a:sx n="100" d="100"/>
        <a:sy n="100" d="100"/>
      </p:scale>
      <p:origin x="0" y="0"/>
    </p:cViewPr>
  </p:notesTextViewPr>
  <p:sorterViewPr>
    <p:cViewPr>
      <p:scale>
        <a:sx n="1" d="1"/>
        <a:sy n="1" d="1"/>
      </p:scale>
      <p:origin x="0" y="0"/>
    </p:cViewPr>
  </p:sorterViewPr>
  <p:notesViewPr>
    <p:cSldViewPr snapToObjects="1">
      <p:cViewPr varScale="1">
        <p:scale>
          <a:sx n="107" d="100"/>
          <a:sy n="107" d="100"/>
        </p:scale>
        <p:origin x="3648" y="1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notesMaster" Target="notesMasters/notesMaster1.xml"/><Relationship Id="rId48"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FAFB2AC-7E4F-8047-9193-854483C1A223}" type="datetimeFigureOut">
              <a:rPr lang="en-US" smtClean="0"/>
              <a:t>10/8/21</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F1CE209-2B77-6A4B-8F32-9DF4E1CE944B}" type="slidenum">
              <a:rPr lang="en-US" smtClean="0"/>
              <a:t>‹#›</a:t>
            </a:fld>
            <a:endParaRPr lang="en-US"/>
          </a:p>
        </p:txBody>
      </p:sp>
    </p:spTree>
    <p:extLst>
      <p:ext uri="{BB962C8B-B14F-4D97-AF65-F5344CB8AC3E}">
        <p14:creationId xmlns:p14="http://schemas.microsoft.com/office/powerpoint/2010/main" val="8162578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fld id="{A9567C9F-4D7F-5847-BD8F-556675060DA1}" type="datetimeFigureOut">
              <a:rPr lang="en-US" altLang="en-US"/>
              <a:pPr/>
              <a:t>10/8/21</a:t>
            </a:fld>
            <a:endParaRPr lang="en-US" alt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25D6415B-586E-2B45-B637-70E4CB56C153}"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defTabSz="457200" rtl="0" fontAlgn="base">
      <a:spcBef>
        <a:spcPct val="30000"/>
      </a:spcBef>
      <a:spcAft>
        <a:spcPct val="0"/>
      </a:spcAft>
      <a:defRPr sz="1200" kern="1200">
        <a:solidFill>
          <a:schemeClr val="tx1"/>
        </a:solidFill>
        <a:latin typeface="+mn-lt"/>
        <a:ea typeface="ＭＳ Ｐゴシック" charset="-128"/>
        <a:cs typeface="+mn-cs"/>
      </a:defRPr>
    </a:lvl1pPr>
    <a:lvl2pPr marL="457200" algn="l" defTabSz="457200" rtl="0" fontAlgn="base">
      <a:spcBef>
        <a:spcPct val="30000"/>
      </a:spcBef>
      <a:spcAft>
        <a:spcPct val="0"/>
      </a:spcAft>
      <a:defRPr sz="1200" kern="1200">
        <a:solidFill>
          <a:schemeClr val="tx1"/>
        </a:solidFill>
        <a:latin typeface="+mn-lt"/>
        <a:ea typeface="ＭＳ Ｐゴシック" charset="-128"/>
        <a:cs typeface="+mn-cs"/>
      </a:defRPr>
    </a:lvl2pPr>
    <a:lvl3pPr marL="914400" algn="l" defTabSz="457200" rtl="0" fontAlgn="base">
      <a:spcBef>
        <a:spcPct val="30000"/>
      </a:spcBef>
      <a:spcAft>
        <a:spcPct val="0"/>
      </a:spcAft>
      <a:defRPr sz="1200" kern="1200">
        <a:solidFill>
          <a:schemeClr val="tx1"/>
        </a:solidFill>
        <a:latin typeface="+mn-lt"/>
        <a:ea typeface="ＭＳ Ｐゴシック" charset="-128"/>
        <a:cs typeface="+mn-cs"/>
      </a:defRPr>
    </a:lvl3pPr>
    <a:lvl4pPr marL="1371600" algn="l" defTabSz="457200" rtl="0" fontAlgn="base">
      <a:spcBef>
        <a:spcPct val="30000"/>
      </a:spcBef>
      <a:spcAft>
        <a:spcPct val="0"/>
      </a:spcAft>
      <a:defRPr sz="1200" kern="1200">
        <a:solidFill>
          <a:schemeClr val="tx1"/>
        </a:solidFill>
        <a:latin typeface="+mn-lt"/>
        <a:ea typeface="ＭＳ Ｐゴシック" charset="-128"/>
        <a:cs typeface="+mn-cs"/>
      </a:defRPr>
    </a:lvl4pPr>
    <a:lvl5pPr marL="1828800" algn="l" defTabSz="457200" rtl="0" fontAlgn="base">
      <a:spcBef>
        <a:spcPct val="30000"/>
      </a:spcBef>
      <a:spcAft>
        <a:spcPct val="0"/>
      </a:spcAft>
      <a:defRPr sz="1200" kern="1200">
        <a:solidFill>
          <a:schemeClr val="tx1"/>
        </a:solidFill>
        <a:latin typeface="+mn-lt"/>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504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dirty="0"/>
          </a:p>
        </p:txBody>
      </p:sp>
      <p:sp>
        <p:nvSpPr>
          <p:cNvPr id="21504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CFD365BF-ADBE-9B41-ABF1-832DDE2B814C}" type="slidenum">
              <a:rPr lang="en-US" altLang="en-US"/>
              <a:pPr/>
              <a:t>1</a:t>
            </a:fld>
            <a:endParaRPr lang="en-US" altLang="en-US"/>
          </a:p>
        </p:txBody>
      </p:sp>
    </p:spTree>
    <p:extLst>
      <p:ext uri="{BB962C8B-B14F-4D97-AF65-F5344CB8AC3E}">
        <p14:creationId xmlns:p14="http://schemas.microsoft.com/office/powerpoint/2010/main" val="6265282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27</a:t>
            </a:fld>
            <a:endParaRPr lang="en-US" altLang="en-US"/>
          </a:p>
        </p:txBody>
      </p:sp>
    </p:spTree>
    <p:extLst>
      <p:ext uri="{BB962C8B-B14F-4D97-AF65-F5344CB8AC3E}">
        <p14:creationId xmlns:p14="http://schemas.microsoft.com/office/powerpoint/2010/main" val="19921281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Shape 414"/>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Clr>
                <a:schemeClr val="dk1"/>
              </a:buClr>
              <a:buSzPts val="1100"/>
              <a:buFont typeface="Arial"/>
              <a:buNone/>
            </a:pPr>
            <a:r>
              <a:rPr lang="en">
                <a:solidFill>
                  <a:schemeClr val="dk1"/>
                </a:solidFill>
              </a:rPr>
              <a:t>What is Serverless</a:t>
            </a:r>
            <a:endParaRPr b="1"/>
          </a:p>
        </p:txBody>
      </p:sp>
      <p:sp>
        <p:nvSpPr>
          <p:cNvPr id="415" name="Shape 415"/>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886759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Shape 49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95" name="Shape 49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lnSpc>
                <a:spcPct val="70000"/>
              </a:lnSpc>
              <a:spcBef>
                <a:spcPts val="800"/>
              </a:spcBef>
              <a:spcAft>
                <a:spcPts val="0"/>
              </a:spcAft>
              <a:buNone/>
            </a:pPr>
            <a:r>
              <a:rPr lang="en" sz="1400">
                <a:solidFill>
                  <a:schemeClr val="dk1"/>
                </a:solidFill>
                <a:latin typeface="Calibri"/>
                <a:ea typeface="Calibri"/>
                <a:cs typeface="Calibri"/>
                <a:sym typeface="Calibri"/>
              </a:rPr>
              <a:t>Auth0, Twitter, ..</a:t>
            </a:r>
            <a:endParaRPr sz="1400">
              <a:solidFill>
                <a:schemeClr val="dk1"/>
              </a:solidFill>
              <a:latin typeface="Calibri"/>
              <a:ea typeface="Calibri"/>
              <a:cs typeface="Calibri"/>
              <a:sym typeface="Calibri"/>
            </a:endParaRPr>
          </a:p>
          <a:p>
            <a:pPr marL="0" lvl="0" indent="0" rtl="0">
              <a:lnSpc>
                <a:spcPct val="70000"/>
              </a:lnSpc>
              <a:spcBef>
                <a:spcPts val="800"/>
              </a:spcBef>
              <a:spcAft>
                <a:spcPts val="0"/>
              </a:spcAft>
              <a:buNone/>
            </a:pPr>
            <a:r>
              <a:rPr lang="en" sz="1400">
                <a:solidFill>
                  <a:schemeClr val="dk1"/>
                </a:solidFill>
                <a:latin typeface="Calibri"/>
                <a:ea typeface="Calibri"/>
                <a:cs typeface="Calibri"/>
                <a:sym typeface="Calibri"/>
              </a:rPr>
              <a:t>And many more upcoming / open source</a:t>
            </a:r>
            <a:endParaRPr sz="1400">
              <a:solidFill>
                <a:schemeClr val="dk1"/>
              </a:solidFill>
              <a:latin typeface="Calibri"/>
              <a:ea typeface="Calibri"/>
              <a:cs typeface="Calibri"/>
              <a:sym typeface="Calibri"/>
            </a:endParaRPr>
          </a:p>
          <a:p>
            <a:pPr marL="0" lvl="0" indent="0" rtl="0">
              <a:spcBef>
                <a:spcPts val="0"/>
              </a:spcBef>
              <a:spcAft>
                <a:spcPts val="0"/>
              </a:spcAft>
              <a:buNone/>
            </a:pPr>
            <a:endParaRPr/>
          </a:p>
        </p:txBody>
      </p:sp>
    </p:spTree>
    <p:extLst>
      <p:ext uri="{BB962C8B-B14F-4D97-AF65-F5344CB8AC3E}">
        <p14:creationId xmlns:p14="http://schemas.microsoft.com/office/powerpoint/2010/main" val="16146921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33</a:t>
            </a:fld>
            <a:endParaRPr lang="en-US" altLang="en-US"/>
          </a:p>
        </p:txBody>
      </p:sp>
    </p:spTree>
    <p:extLst>
      <p:ext uri="{BB962C8B-B14F-4D97-AF65-F5344CB8AC3E}">
        <p14:creationId xmlns:p14="http://schemas.microsoft.com/office/powerpoint/2010/main" val="33224690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37</a:t>
            </a:fld>
            <a:endParaRPr lang="en-US" altLang="en-US"/>
          </a:p>
        </p:txBody>
      </p:sp>
    </p:spTree>
    <p:extLst>
      <p:ext uri="{BB962C8B-B14F-4D97-AF65-F5344CB8AC3E}">
        <p14:creationId xmlns:p14="http://schemas.microsoft.com/office/powerpoint/2010/main" val="30944672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2</a:t>
            </a:fld>
            <a:endParaRPr lang="en-US" altLang="en-US"/>
          </a:p>
        </p:txBody>
      </p:sp>
    </p:spTree>
    <p:extLst>
      <p:ext uri="{BB962C8B-B14F-4D97-AF65-F5344CB8AC3E}">
        <p14:creationId xmlns:p14="http://schemas.microsoft.com/office/powerpoint/2010/main" val="25445961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4</a:t>
            </a:fld>
            <a:endParaRPr lang="en-US" altLang="en-US"/>
          </a:p>
        </p:txBody>
      </p:sp>
    </p:spTree>
    <p:extLst>
      <p:ext uri="{BB962C8B-B14F-4D97-AF65-F5344CB8AC3E}">
        <p14:creationId xmlns:p14="http://schemas.microsoft.com/office/powerpoint/2010/main" val="40975602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6</a:t>
            </a:fld>
            <a:endParaRPr lang="en-US" altLang="en-US"/>
          </a:p>
        </p:txBody>
      </p:sp>
    </p:spTree>
    <p:extLst>
      <p:ext uri="{BB962C8B-B14F-4D97-AF65-F5344CB8AC3E}">
        <p14:creationId xmlns:p14="http://schemas.microsoft.com/office/powerpoint/2010/main" val="31184581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13</a:t>
            </a:fld>
            <a:endParaRPr lang="en-US" altLang="en-US"/>
          </a:p>
        </p:txBody>
      </p:sp>
    </p:spTree>
    <p:extLst>
      <p:ext uri="{BB962C8B-B14F-4D97-AF65-F5344CB8AC3E}">
        <p14:creationId xmlns:p14="http://schemas.microsoft.com/office/powerpoint/2010/main" val="7140350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18</a:t>
            </a:fld>
            <a:endParaRPr lang="en-US" altLang="en-US"/>
          </a:p>
        </p:txBody>
      </p:sp>
    </p:spTree>
    <p:extLst>
      <p:ext uri="{BB962C8B-B14F-4D97-AF65-F5344CB8AC3E}">
        <p14:creationId xmlns:p14="http://schemas.microsoft.com/office/powerpoint/2010/main" val="27043981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23</a:t>
            </a:fld>
            <a:endParaRPr lang="en-US" altLang="en-US"/>
          </a:p>
        </p:txBody>
      </p:sp>
    </p:spTree>
    <p:extLst>
      <p:ext uri="{BB962C8B-B14F-4D97-AF65-F5344CB8AC3E}">
        <p14:creationId xmlns:p14="http://schemas.microsoft.com/office/powerpoint/2010/main" val="40972471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a:extLst>
              <a:ext uri="{FF2B5EF4-FFF2-40B4-BE49-F238E27FC236}">
                <a16:creationId xmlns:a16="http://schemas.microsoft.com/office/drawing/2014/main" id="{1DCB9B52-67BD-F540-91C0-20C96F20826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8" name="Notes Placeholder 2">
            <a:extLst>
              <a:ext uri="{FF2B5EF4-FFF2-40B4-BE49-F238E27FC236}">
                <a16:creationId xmlns:a16="http://schemas.microsoft.com/office/drawing/2014/main" id="{B8CF1704-6290-EB48-BBAC-4E4F8D8337E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34819" name="Slide Number Placeholder 3">
            <a:extLst>
              <a:ext uri="{FF2B5EF4-FFF2-40B4-BE49-F238E27FC236}">
                <a16:creationId xmlns:a16="http://schemas.microsoft.com/office/drawing/2014/main" id="{6E05037B-EB89-3F4C-B30A-8A9A1D86A54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740825B-B026-0346-855E-C13D26B7AAE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10108901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a:extLst>
              <a:ext uri="{FF2B5EF4-FFF2-40B4-BE49-F238E27FC236}">
                <a16:creationId xmlns:a16="http://schemas.microsoft.com/office/drawing/2014/main" id="{1DCB9B52-67BD-F540-91C0-20C96F20826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8" name="Notes Placeholder 2">
            <a:extLst>
              <a:ext uri="{FF2B5EF4-FFF2-40B4-BE49-F238E27FC236}">
                <a16:creationId xmlns:a16="http://schemas.microsoft.com/office/drawing/2014/main" id="{B8CF1704-6290-EB48-BBAC-4E4F8D8337E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34819" name="Slide Number Placeholder 3">
            <a:extLst>
              <a:ext uri="{FF2B5EF4-FFF2-40B4-BE49-F238E27FC236}">
                <a16:creationId xmlns:a16="http://schemas.microsoft.com/office/drawing/2014/main" id="{6E05037B-EB89-3F4C-B30A-8A9A1D86A54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740825B-B026-0346-855E-C13D26B7AAE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42568587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839200" cy="4038600"/>
          </a:xfrm>
          <a:prstGeom prst="rect">
            <a:avLst/>
          </a:prstGeo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a:extLst>
              <a:ext uri="{FF2B5EF4-FFF2-40B4-BE49-F238E27FC236}">
                <a16:creationId xmlns:a16="http://schemas.microsoft.com/office/drawing/2014/main" id="{F05F4A72-606B-984B-907B-5BEA9B53E5C0}"/>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Tree>
    <p:extLst>
      <p:ext uri="{BB962C8B-B14F-4D97-AF65-F5344CB8AC3E}">
        <p14:creationId xmlns:p14="http://schemas.microsoft.com/office/powerpoint/2010/main" val="268763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EA3C9F-7D12-3545-960E-705A57668C4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7E2C850-D872-A241-B2B2-7623EF39B3D0}"/>
              </a:ext>
            </a:extLst>
          </p:cNvPr>
          <p:cNvSpPr>
            <a:spLocks noGrp="1"/>
          </p:cNvSpPr>
          <p:nvPr>
            <p:ph type="dt" sz="half" idx="10"/>
          </p:nvPr>
        </p:nvSpPr>
        <p:spPr/>
        <p:txBody>
          <a:bodyPr/>
          <a:lstStyle/>
          <a:p>
            <a:fld id="{5930C750-AE18-EC43-9491-942A17C3900E}" type="datetimeFigureOut">
              <a:rPr lang="en-US" smtClean="0"/>
              <a:t>10/8/21</a:t>
            </a:fld>
            <a:endParaRPr lang="en-US"/>
          </a:p>
        </p:txBody>
      </p:sp>
      <p:sp>
        <p:nvSpPr>
          <p:cNvPr id="4" name="Footer Placeholder 3">
            <a:extLst>
              <a:ext uri="{FF2B5EF4-FFF2-40B4-BE49-F238E27FC236}">
                <a16:creationId xmlns:a16="http://schemas.microsoft.com/office/drawing/2014/main" id="{726ADEAC-2CB6-1D4C-A1DB-89C644319E4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9CB009C-E6AF-8948-BA86-4D21DC6559D9}"/>
              </a:ext>
            </a:extLst>
          </p:cNvPr>
          <p:cNvSpPr>
            <a:spLocks noGrp="1"/>
          </p:cNvSpPr>
          <p:nvPr>
            <p:ph type="sldNum" sz="quarter" idx="12"/>
          </p:nvPr>
        </p:nvSpPr>
        <p:spPr/>
        <p:txBody>
          <a:bodyPr/>
          <a:lstStyle/>
          <a:p>
            <a:fld id="{1A2CFC11-EFDF-2A41-ADA5-A9517D3E7637}" type="slidenum">
              <a:rPr lang="en-US" smtClean="0"/>
              <a:t>‹#›</a:t>
            </a:fld>
            <a:endParaRPr lang="en-US"/>
          </a:p>
        </p:txBody>
      </p:sp>
    </p:spTree>
    <p:extLst>
      <p:ext uri="{BB962C8B-B14F-4D97-AF65-F5344CB8AC3E}">
        <p14:creationId xmlns:p14="http://schemas.microsoft.com/office/powerpoint/2010/main" val="20669083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wo Columna">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
        <p:nvSpPr>
          <p:cNvPr id="3" name="Title 1">
            <a:extLst>
              <a:ext uri="{FF2B5EF4-FFF2-40B4-BE49-F238E27FC236}">
                <a16:creationId xmlns:a16="http://schemas.microsoft.com/office/drawing/2014/main" id="{FFB43658-48CD-764C-86BF-302575415EF4}"/>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
        <p:nvSpPr>
          <p:cNvPr id="4" name="Content Placeholder 2">
            <a:extLst>
              <a:ext uri="{FF2B5EF4-FFF2-40B4-BE49-F238E27FC236}">
                <a16:creationId xmlns:a16="http://schemas.microsoft.com/office/drawing/2014/main" id="{FF6F2A81-D24A-A44F-8915-B9DC7FC2AE67}"/>
              </a:ext>
            </a:extLst>
          </p:cNvPr>
          <p:cNvSpPr>
            <a:spLocks noGrp="1"/>
          </p:cNvSpPr>
          <p:nvPr>
            <p:ph idx="1"/>
          </p:nvPr>
        </p:nvSpPr>
        <p:spPr>
          <a:xfrm>
            <a:off x="152400"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0D255CA6-4B6D-7842-85B8-A423C0C60A30}"/>
              </a:ext>
            </a:extLst>
          </p:cNvPr>
          <p:cNvSpPr>
            <a:spLocks noGrp="1"/>
          </p:cNvSpPr>
          <p:nvPr>
            <p:ph idx="10"/>
          </p:nvPr>
        </p:nvSpPr>
        <p:spPr>
          <a:xfrm>
            <a:off x="4606103"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692643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6357442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a:lvl1pPr>
          </a:lstStyle>
          <a:p>
            <a:fld id="{80CC6A0C-5777-6141-8161-40A51E54DA25}" type="datetimeFigureOut">
              <a:rPr lang="en-US" altLang="en-US"/>
              <a:pPr/>
              <a:t>10/8/21</a:t>
            </a:fld>
            <a:endParaRPr lang="en-US" alt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a:lvl1pPr>
          </a:lstStyle>
          <a:p>
            <a:fld id="{BB1B0572-E7E6-434E-BFB5-5CD3555E83A4}"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878251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01FA5FD1-732F-9047-B0F4-603D0EAC5CB0}" type="datetimeFigureOut">
              <a:rPr lang="en-US" altLang="en-US"/>
              <a:pPr/>
              <a:t>10/8/21</a:t>
            </a:fld>
            <a:endParaRPr lang="en-US" altLang="en-US"/>
          </a:p>
        </p:txBody>
      </p:sp>
      <p:sp>
        <p:nvSpPr>
          <p:cNvPr id="6"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110870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D56D54B9-89B7-A248-9210-3C9346164D0F}" type="datetimeFigureOut">
              <a:rPr lang="en-US" altLang="en-US"/>
              <a:pPr/>
              <a:t>10/8/21</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B5559CE1-75A0-2043-A1BB-26E32B46DEB8}" type="slidenum">
              <a:rPr lang="en-US" altLang="en-US"/>
              <a:pPr/>
              <a:t>‹#›</a:t>
            </a:fld>
            <a:endParaRPr lang="en-US" altLang="en-US"/>
          </a:p>
        </p:txBody>
      </p:sp>
    </p:spTree>
    <p:extLst>
      <p:ext uri="{BB962C8B-B14F-4D97-AF65-F5344CB8AC3E}">
        <p14:creationId xmlns:p14="http://schemas.microsoft.com/office/powerpoint/2010/main" val="16562204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EBE5339B-726A-CF41-B4A0-6109F9D8F0EB}" type="datetimeFigureOut">
              <a:rPr lang="en-US" altLang="en-US"/>
              <a:pPr/>
              <a:t>10/8/21</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5ED28FB-5F5E-B441-A1E3-774C424C6E37}" type="slidenum">
              <a:rPr lang="en-US" altLang="en-US"/>
              <a:pPr/>
              <a:t>‹#›</a:t>
            </a:fld>
            <a:endParaRPr lang="en-US" altLang="en-US"/>
          </a:p>
        </p:txBody>
      </p:sp>
    </p:spTree>
    <p:extLst>
      <p:ext uri="{BB962C8B-B14F-4D97-AF65-F5344CB8AC3E}">
        <p14:creationId xmlns:p14="http://schemas.microsoft.com/office/powerpoint/2010/main" val="4133984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Title_and_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8600" y="-19050"/>
            <a:ext cx="8279946" cy="387798"/>
          </a:xfrm>
          <a:prstGeom prst="rect">
            <a:avLst/>
          </a:prstGeom>
        </p:spPr>
        <p:txBody>
          <a:bodyPr wrap="square" anchor="t"/>
          <a:lstStyle>
            <a:lvl1pPr algn="l">
              <a:lnSpc>
                <a:spcPct val="90000"/>
              </a:lnSpc>
              <a:defRPr sz="2800" b="0">
                <a:solidFill>
                  <a:schemeClr val="bg1"/>
                </a:solidFill>
                <a:latin typeface="Century Schoolbook" charset="0"/>
                <a:ea typeface="Century Schoolbook" charset="0"/>
                <a:cs typeface="Century Schoolbook" charset="0"/>
              </a:defRPr>
            </a:lvl1pPr>
          </a:lstStyle>
          <a:p>
            <a:r>
              <a:rPr lang="en-US" dirty="0"/>
              <a:t>Click to edit master title </a:t>
            </a:r>
          </a:p>
        </p:txBody>
      </p:sp>
      <p:sp>
        <p:nvSpPr>
          <p:cNvPr id="3" name="Content Placeholder 2"/>
          <p:cNvSpPr>
            <a:spLocks noGrp="1"/>
          </p:cNvSpPr>
          <p:nvPr>
            <p:ph sz="half" idx="1" hasCustomPrompt="1"/>
          </p:nvPr>
        </p:nvSpPr>
        <p:spPr>
          <a:xfrm>
            <a:off x="228600" y="819150"/>
            <a:ext cx="8495740" cy="3696094"/>
          </a:xfrm>
          <a:prstGeom prst="rect">
            <a:avLst/>
          </a:prstGeom>
        </p:spPr>
        <p:txBody>
          <a:bodyPr lIns="0" tIns="0" rIns="0" bIns="0">
            <a:normAutofit/>
          </a:bodyPr>
          <a:lstStyle>
            <a:lvl1pPr>
              <a:spcBef>
                <a:spcPts val="1200"/>
              </a:spcBef>
              <a:spcAft>
                <a:spcPts val="0"/>
              </a:spcAft>
              <a:defRPr sz="1800">
                <a:solidFill>
                  <a:schemeClr val="tx1"/>
                </a:solidFill>
                <a:latin typeface="Century Schoolbook" charset="0"/>
                <a:ea typeface="Century Schoolbook" charset="0"/>
                <a:cs typeface="Century Schoolbook" charset="0"/>
              </a:defRPr>
            </a:lvl1pPr>
            <a:lvl2pPr>
              <a:spcBef>
                <a:spcPts val="300"/>
              </a:spcBef>
              <a:spcAft>
                <a:spcPts val="0"/>
              </a:spcAft>
              <a:buFont typeface="Museo Sans For Dell" pitchFamily="2" charset="0"/>
              <a:buChar char="–"/>
              <a:defRPr sz="1600">
                <a:solidFill>
                  <a:schemeClr val="tx1"/>
                </a:solidFill>
                <a:latin typeface="Century Schoolbook" charset="0"/>
                <a:ea typeface="Century Schoolbook" charset="0"/>
                <a:cs typeface="Century Schoolbook" charset="0"/>
              </a:defRPr>
            </a:lvl2pPr>
            <a:lvl3pPr>
              <a:spcBef>
                <a:spcPts val="300"/>
              </a:spcBef>
              <a:spcAft>
                <a:spcPts val="0"/>
              </a:spcAft>
              <a:defRPr sz="1400">
                <a:solidFill>
                  <a:schemeClr val="tx1"/>
                </a:solidFill>
                <a:latin typeface="Century Schoolbook" charset="0"/>
                <a:ea typeface="Century Schoolbook" charset="0"/>
                <a:cs typeface="Century Schoolbook" charset="0"/>
              </a:defRPr>
            </a:lvl3pPr>
            <a:lvl4pPr>
              <a:spcBef>
                <a:spcPts val="300"/>
              </a:spcBef>
              <a:spcAft>
                <a:spcPts val="0"/>
              </a:spcAft>
              <a:defRPr sz="1200" baseline="0">
                <a:solidFill>
                  <a:schemeClr val="tx1"/>
                </a:solidFill>
                <a:latin typeface="Century Schoolbook" charset="0"/>
                <a:ea typeface="Century Schoolbook" charset="0"/>
                <a:cs typeface="Century Schoolbook" charset="0"/>
              </a:defRPr>
            </a:lvl4pPr>
            <a:lvl5pPr>
              <a:spcBef>
                <a:spcPts val="300"/>
              </a:spcBef>
              <a:spcAft>
                <a:spcPts val="0"/>
              </a:spcAft>
              <a:buClr>
                <a:schemeClr val="accent1"/>
              </a:buClr>
              <a:buNone/>
              <a:defRPr sz="11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a:t>Click to edit text</a:t>
            </a:r>
          </a:p>
          <a:p>
            <a:pPr lvl="1"/>
            <a:r>
              <a:rPr lang="en-US" dirty="0"/>
              <a:t>Second level</a:t>
            </a:r>
          </a:p>
          <a:p>
            <a:pPr lvl="2"/>
            <a:r>
              <a:rPr lang="en-US" dirty="0"/>
              <a:t>Third level</a:t>
            </a:r>
          </a:p>
          <a:p>
            <a:pPr lvl="3"/>
            <a:r>
              <a:rPr lang="en-US" dirty="0"/>
              <a:t>Fourth level</a:t>
            </a:r>
          </a:p>
        </p:txBody>
      </p:sp>
      <p:cxnSp>
        <p:nvCxnSpPr>
          <p:cNvPr id="20" name="Straight Connector 19"/>
          <p:cNvCxnSpPr>
            <a:cxnSpLocks noChangeShapeType="1"/>
          </p:cNvCxnSpPr>
          <p:nvPr/>
        </p:nvCxnSpPr>
        <p:spPr bwMode="auto">
          <a:xfrm>
            <a:off x="436564" y="4629150"/>
            <a:ext cx="8262035" cy="0"/>
          </a:xfrm>
          <a:prstGeom prst="line">
            <a:avLst/>
          </a:prstGeom>
          <a:noFill/>
          <a:ln w="9525">
            <a:solidFill>
              <a:srgbClr val="AAAAAA"/>
            </a:solidFill>
            <a:round/>
            <a:headEnd/>
            <a:tailEnd/>
          </a:ln>
        </p:spPr>
      </p:cxnSp>
    </p:spTree>
    <p:extLst>
      <p:ext uri="{BB962C8B-B14F-4D97-AF65-F5344CB8AC3E}">
        <p14:creationId xmlns:p14="http://schemas.microsoft.com/office/powerpoint/2010/main" val="3201432969"/>
      </p:ext>
    </p:extLst>
  </p:cSld>
  <p:clrMapOvr>
    <a:masterClrMapping/>
  </p:clrMapOvr>
  <p:transition spd="med">
    <p:wipe dir="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 Top">
  <p:cSld name="Title - Top">
    <p:spTree>
      <p:nvGrpSpPr>
        <p:cNvPr id="1" name="Shape 126"/>
        <p:cNvGrpSpPr/>
        <p:nvPr/>
      </p:nvGrpSpPr>
      <p:grpSpPr>
        <a:xfrm>
          <a:off x="0" y="0"/>
          <a:ext cx="0" cy="0"/>
          <a:chOff x="0" y="0"/>
          <a:chExt cx="0" cy="0"/>
        </a:xfrm>
      </p:grpSpPr>
      <p:sp>
        <p:nvSpPr>
          <p:cNvPr id="127" name="Shape 127"/>
          <p:cNvSpPr txBox="1">
            <a:spLocks noGrp="1"/>
          </p:cNvSpPr>
          <p:nvPr>
            <p:ph type="title"/>
          </p:nvPr>
        </p:nvSpPr>
        <p:spPr>
          <a:xfrm>
            <a:off x="669727" y="234404"/>
            <a:ext cx="7804500" cy="1138500"/>
          </a:xfrm>
          <a:prstGeom prst="rect">
            <a:avLst/>
          </a:prstGeom>
          <a:noFill/>
          <a:ln>
            <a:noFill/>
          </a:ln>
        </p:spPr>
        <p:txBody>
          <a:bodyPr spcFirstLastPara="1" wrap="square" lIns="58925" tIns="58925" rIns="58925" bIns="58925" anchor="ctr" anchorCtr="0"/>
          <a:lstStyle>
            <a:lvl1pPr marL="0" marR="0" lvl="0" indent="0" algn="ctr" rtl="0">
              <a:lnSpc>
                <a:spcPct val="100000"/>
              </a:lnSpc>
              <a:spcBef>
                <a:spcPts val="0"/>
              </a:spcBef>
              <a:spcAft>
                <a:spcPts val="0"/>
              </a:spcAft>
              <a:buClr>
                <a:srgbClr val="FFFFFF"/>
              </a:buClr>
              <a:buSzPts val="900"/>
              <a:buFont typeface="Helvetica Neue Light"/>
              <a:buNone/>
              <a:defRPr sz="5200" b="0" i="0" u="none" strike="noStrike" cap="none">
                <a:solidFill>
                  <a:srgbClr val="FFFFFF"/>
                </a:solidFill>
                <a:latin typeface="Helvetica Neue Light"/>
                <a:ea typeface="Helvetica Neue Light"/>
                <a:cs typeface="Helvetica Neue Light"/>
                <a:sym typeface="Helvetica Neue Light"/>
              </a:defRPr>
            </a:lvl1pPr>
            <a:lvl2pPr marL="0" marR="0" lvl="1" indent="152396" algn="ctr" rtl="0">
              <a:lnSpc>
                <a:spcPct val="100000"/>
              </a:lnSpc>
              <a:spcBef>
                <a:spcPts val="0"/>
              </a:spcBef>
              <a:spcAft>
                <a:spcPts val="0"/>
              </a:spcAft>
              <a:buClr>
                <a:srgbClr val="FFFFFF"/>
              </a:buClr>
              <a:buSzPts val="900"/>
              <a:buFont typeface="Helvetica Neue Light"/>
              <a:buNone/>
              <a:defRPr sz="5200" b="0" i="0" u="none" strike="noStrike" cap="none">
                <a:solidFill>
                  <a:srgbClr val="FFFFFF"/>
                </a:solidFill>
                <a:latin typeface="Helvetica Neue Light"/>
                <a:ea typeface="Helvetica Neue Light"/>
                <a:cs typeface="Helvetica Neue Light"/>
                <a:sym typeface="Helvetica Neue Light"/>
              </a:defRPr>
            </a:lvl2pPr>
            <a:lvl3pPr marL="0" marR="0" lvl="2" indent="292093" algn="ctr" rtl="0">
              <a:lnSpc>
                <a:spcPct val="100000"/>
              </a:lnSpc>
              <a:spcBef>
                <a:spcPts val="0"/>
              </a:spcBef>
              <a:spcAft>
                <a:spcPts val="0"/>
              </a:spcAft>
              <a:buClr>
                <a:srgbClr val="FFFFFF"/>
              </a:buClr>
              <a:buSzPts val="900"/>
              <a:buFont typeface="Helvetica Neue Light"/>
              <a:buNone/>
              <a:defRPr sz="5200" b="0" i="0" u="none" strike="noStrike" cap="none">
                <a:solidFill>
                  <a:srgbClr val="FFFFFF"/>
                </a:solidFill>
                <a:latin typeface="Helvetica Neue Light"/>
                <a:ea typeface="Helvetica Neue Light"/>
                <a:cs typeface="Helvetica Neue Light"/>
                <a:sym typeface="Helvetica Neue Light"/>
              </a:defRPr>
            </a:lvl3pPr>
            <a:lvl4pPr marL="0" marR="0" lvl="3" indent="444489" algn="ctr" rtl="0">
              <a:lnSpc>
                <a:spcPct val="100000"/>
              </a:lnSpc>
              <a:spcBef>
                <a:spcPts val="0"/>
              </a:spcBef>
              <a:spcAft>
                <a:spcPts val="0"/>
              </a:spcAft>
              <a:buClr>
                <a:srgbClr val="FFFFFF"/>
              </a:buClr>
              <a:buSzPts val="900"/>
              <a:buFont typeface="Helvetica Neue Light"/>
              <a:buNone/>
              <a:defRPr sz="5200" b="0" i="0" u="none" strike="noStrike" cap="none">
                <a:solidFill>
                  <a:srgbClr val="FFFFFF"/>
                </a:solidFill>
                <a:latin typeface="Helvetica Neue Light"/>
                <a:ea typeface="Helvetica Neue Light"/>
                <a:cs typeface="Helvetica Neue Light"/>
                <a:sym typeface="Helvetica Neue Light"/>
              </a:defRPr>
            </a:lvl4pPr>
            <a:lvl5pPr marL="0" marR="0" lvl="4" indent="584186" algn="ctr" rtl="0">
              <a:lnSpc>
                <a:spcPct val="100000"/>
              </a:lnSpc>
              <a:spcBef>
                <a:spcPts val="0"/>
              </a:spcBef>
              <a:spcAft>
                <a:spcPts val="0"/>
              </a:spcAft>
              <a:buClr>
                <a:srgbClr val="FFFFFF"/>
              </a:buClr>
              <a:buSzPts val="900"/>
              <a:buFont typeface="Helvetica Neue Light"/>
              <a:buNone/>
              <a:defRPr sz="5200" b="0" i="0" u="none" strike="noStrike" cap="none">
                <a:solidFill>
                  <a:srgbClr val="FFFFFF"/>
                </a:solidFill>
                <a:latin typeface="Helvetica Neue Light"/>
                <a:ea typeface="Helvetica Neue Light"/>
                <a:cs typeface="Helvetica Neue Light"/>
                <a:sym typeface="Helvetica Neue Light"/>
              </a:defRPr>
            </a:lvl5pPr>
            <a:lvl6pPr marL="0" marR="0" lvl="5" indent="736582" algn="ctr" rtl="0">
              <a:lnSpc>
                <a:spcPct val="100000"/>
              </a:lnSpc>
              <a:spcBef>
                <a:spcPts val="0"/>
              </a:spcBef>
              <a:spcAft>
                <a:spcPts val="0"/>
              </a:spcAft>
              <a:buClr>
                <a:srgbClr val="FFFFFF"/>
              </a:buClr>
              <a:buSzPts val="900"/>
              <a:buFont typeface="Helvetica Neue Light"/>
              <a:buNone/>
              <a:defRPr sz="5200" b="0" i="0" u="none" strike="noStrike" cap="none">
                <a:solidFill>
                  <a:srgbClr val="FFFFFF"/>
                </a:solidFill>
                <a:latin typeface="Helvetica Neue Light"/>
                <a:ea typeface="Helvetica Neue Light"/>
                <a:cs typeface="Helvetica Neue Light"/>
                <a:sym typeface="Helvetica Neue Light"/>
              </a:defRPr>
            </a:lvl6pPr>
            <a:lvl7pPr marL="0" marR="0" lvl="6" indent="888978" algn="ctr" rtl="0">
              <a:lnSpc>
                <a:spcPct val="100000"/>
              </a:lnSpc>
              <a:spcBef>
                <a:spcPts val="0"/>
              </a:spcBef>
              <a:spcAft>
                <a:spcPts val="0"/>
              </a:spcAft>
              <a:buClr>
                <a:srgbClr val="FFFFFF"/>
              </a:buClr>
              <a:buSzPts val="900"/>
              <a:buFont typeface="Helvetica Neue Light"/>
              <a:buNone/>
              <a:defRPr sz="5200" b="0" i="0" u="none" strike="noStrike" cap="none">
                <a:solidFill>
                  <a:srgbClr val="FFFFFF"/>
                </a:solidFill>
                <a:latin typeface="Helvetica Neue Light"/>
                <a:ea typeface="Helvetica Neue Light"/>
                <a:cs typeface="Helvetica Neue Light"/>
                <a:sym typeface="Helvetica Neue Light"/>
              </a:defRPr>
            </a:lvl7pPr>
            <a:lvl8pPr marL="0" marR="0" lvl="7" indent="1028675" algn="ctr" rtl="0">
              <a:lnSpc>
                <a:spcPct val="100000"/>
              </a:lnSpc>
              <a:spcBef>
                <a:spcPts val="0"/>
              </a:spcBef>
              <a:spcAft>
                <a:spcPts val="0"/>
              </a:spcAft>
              <a:buClr>
                <a:srgbClr val="FFFFFF"/>
              </a:buClr>
              <a:buSzPts val="900"/>
              <a:buFont typeface="Helvetica Neue Light"/>
              <a:buNone/>
              <a:defRPr sz="5200" b="0" i="0" u="none" strike="noStrike" cap="none">
                <a:solidFill>
                  <a:srgbClr val="FFFFFF"/>
                </a:solidFill>
                <a:latin typeface="Helvetica Neue Light"/>
                <a:ea typeface="Helvetica Neue Light"/>
                <a:cs typeface="Helvetica Neue Light"/>
                <a:sym typeface="Helvetica Neue Light"/>
              </a:defRPr>
            </a:lvl8pPr>
            <a:lvl9pPr marL="0" marR="0" lvl="8" indent="1181071" algn="ctr" rtl="0">
              <a:lnSpc>
                <a:spcPct val="100000"/>
              </a:lnSpc>
              <a:spcBef>
                <a:spcPts val="0"/>
              </a:spcBef>
              <a:spcAft>
                <a:spcPts val="0"/>
              </a:spcAft>
              <a:buClr>
                <a:srgbClr val="FFFFFF"/>
              </a:buClr>
              <a:buSzPts val="900"/>
              <a:buFont typeface="Helvetica Neue Light"/>
              <a:buNone/>
              <a:defRPr sz="5200" b="0" i="0" u="none" strike="noStrike" cap="none">
                <a:solidFill>
                  <a:srgbClr val="FFFFFF"/>
                </a:solidFill>
                <a:latin typeface="Helvetica Neue Light"/>
                <a:ea typeface="Helvetica Neue Light"/>
                <a:cs typeface="Helvetica Neue Light"/>
                <a:sym typeface="Helvetica Neue Light"/>
              </a:defRPr>
            </a:lvl9pPr>
          </a:lstStyle>
          <a:p>
            <a:endParaRPr/>
          </a:p>
        </p:txBody>
      </p:sp>
      <p:sp>
        <p:nvSpPr>
          <p:cNvPr id="128" name="Shape 128"/>
          <p:cNvSpPr txBox="1">
            <a:spLocks noGrp="1"/>
          </p:cNvSpPr>
          <p:nvPr>
            <p:ph type="sldNum" idx="12"/>
          </p:nvPr>
        </p:nvSpPr>
        <p:spPr>
          <a:xfrm>
            <a:off x="4437983" y="4878958"/>
            <a:ext cx="259200" cy="201000"/>
          </a:xfrm>
          <a:prstGeom prst="rect">
            <a:avLst/>
          </a:prstGeom>
          <a:noFill/>
          <a:ln>
            <a:noFill/>
          </a:ln>
        </p:spPr>
        <p:txBody>
          <a:bodyPr spcFirstLastPara="1" wrap="square" lIns="32750" tIns="32750" rIns="32750" bIns="32750" anchor="t" anchorCtr="0">
            <a:noAutofit/>
          </a:bodyPr>
          <a:lstStyle>
            <a:lvl1pPr marL="0" marR="0" lvl="0" indent="0" algn="ctr" rtl="0">
              <a:lnSpc>
                <a:spcPct val="100000"/>
              </a:lnSpc>
              <a:spcBef>
                <a:spcPts val="0"/>
              </a:spcBef>
              <a:spcAft>
                <a:spcPts val="0"/>
              </a:spcAft>
              <a:buClr>
                <a:srgbClr val="000000"/>
              </a:buClr>
              <a:buFont typeface="Helvetica Neue Light"/>
              <a:buNone/>
              <a:defRPr sz="1200" b="0" i="0" u="none" strike="noStrike" cap="none">
                <a:solidFill>
                  <a:srgbClr val="000000"/>
                </a:solidFill>
                <a:latin typeface="Helvetica Neue Light"/>
                <a:ea typeface="Helvetica Neue Light"/>
                <a:cs typeface="Helvetica Neue Light"/>
                <a:sym typeface="Helvetica Neue Light"/>
              </a:defRPr>
            </a:lvl1pPr>
            <a:lvl2pPr marL="0" marR="0" lvl="1" indent="0" algn="ctr" rtl="0">
              <a:lnSpc>
                <a:spcPct val="100000"/>
              </a:lnSpc>
              <a:spcBef>
                <a:spcPts val="0"/>
              </a:spcBef>
              <a:spcAft>
                <a:spcPts val="0"/>
              </a:spcAft>
              <a:buClr>
                <a:srgbClr val="000000"/>
              </a:buClr>
              <a:buFont typeface="Helvetica Neue Light"/>
              <a:buNone/>
              <a:defRPr sz="1200" b="0" i="0" u="none" strike="noStrike" cap="none">
                <a:solidFill>
                  <a:srgbClr val="000000"/>
                </a:solidFill>
                <a:latin typeface="Helvetica Neue Light"/>
                <a:ea typeface="Helvetica Neue Light"/>
                <a:cs typeface="Helvetica Neue Light"/>
                <a:sym typeface="Helvetica Neue Light"/>
              </a:defRPr>
            </a:lvl2pPr>
            <a:lvl3pPr marL="0" marR="0" lvl="2" indent="0" algn="ctr" rtl="0">
              <a:lnSpc>
                <a:spcPct val="100000"/>
              </a:lnSpc>
              <a:spcBef>
                <a:spcPts val="0"/>
              </a:spcBef>
              <a:spcAft>
                <a:spcPts val="0"/>
              </a:spcAft>
              <a:buClr>
                <a:srgbClr val="000000"/>
              </a:buClr>
              <a:buFont typeface="Helvetica Neue Light"/>
              <a:buNone/>
              <a:defRPr sz="1200" b="0" i="0" u="none" strike="noStrike" cap="none">
                <a:solidFill>
                  <a:srgbClr val="000000"/>
                </a:solidFill>
                <a:latin typeface="Helvetica Neue Light"/>
                <a:ea typeface="Helvetica Neue Light"/>
                <a:cs typeface="Helvetica Neue Light"/>
                <a:sym typeface="Helvetica Neue Light"/>
              </a:defRPr>
            </a:lvl3pPr>
            <a:lvl4pPr marL="0" marR="0" lvl="3" indent="0" algn="ctr" rtl="0">
              <a:lnSpc>
                <a:spcPct val="100000"/>
              </a:lnSpc>
              <a:spcBef>
                <a:spcPts val="0"/>
              </a:spcBef>
              <a:spcAft>
                <a:spcPts val="0"/>
              </a:spcAft>
              <a:buClr>
                <a:srgbClr val="000000"/>
              </a:buClr>
              <a:buFont typeface="Helvetica Neue Light"/>
              <a:buNone/>
              <a:defRPr sz="1200" b="0" i="0" u="none" strike="noStrike" cap="none">
                <a:solidFill>
                  <a:srgbClr val="000000"/>
                </a:solidFill>
                <a:latin typeface="Helvetica Neue Light"/>
                <a:ea typeface="Helvetica Neue Light"/>
                <a:cs typeface="Helvetica Neue Light"/>
                <a:sym typeface="Helvetica Neue Light"/>
              </a:defRPr>
            </a:lvl4pPr>
            <a:lvl5pPr marL="0" marR="0" lvl="4" indent="0" algn="ctr" rtl="0">
              <a:lnSpc>
                <a:spcPct val="100000"/>
              </a:lnSpc>
              <a:spcBef>
                <a:spcPts val="0"/>
              </a:spcBef>
              <a:spcAft>
                <a:spcPts val="0"/>
              </a:spcAft>
              <a:buClr>
                <a:srgbClr val="000000"/>
              </a:buClr>
              <a:buFont typeface="Helvetica Neue Light"/>
              <a:buNone/>
              <a:defRPr sz="1200" b="0" i="0" u="none" strike="noStrike" cap="none">
                <a:solidFill>
                  <a:srgbClr val="000000"/>
                </a:solidFill>
                <a:latin typeface="Helvetica Neue Light"/>
                <a:ea typeface="Helvetica Neue Light"/>
                <a:cs typeface="Helvetica Neue Light"/>
                <a:sym typeface="Helvetica Neue Light"/>
              </a:defRPr>
            </a:lvl5pPr>
            <a:lvl6pPr marL="0" marR="0" lvl="5" indent="0" algn="ctr" rtl="0">
              <a:lnSpc>
                <a:spcPct val="100000"/>
              </a:lnSpc>
              <a:spcBef>
                <a:spcPts val="0"/>
              </a:spcBef>
              <a:spcAft>
                <a:spcPts val="0"/>
              </a:spcAft>
              <a:buClr>
                <a:srgbClr val="000000"/>
              </a:buClr>
              <a:buFont typeface="Helvetica Neue Light"/>
              <a:buNone/>
              <a:defRPr sz="1200" b="0" i="0" u="none" strike="noStrike" cap="none">
                <a:solidFill>
                  <a:srgbClr val="000000"/>
                </a:solidFill>
                <a:latin typeface="Helvetica Neue Light"/>
                <a:ea typeface="Helvetica Neue Light"/>
                <a:cs typeface="Helvetica Neue Light"/>
                <a:sym typeface="Helvetica Neue Light"/>
              </a:defRPr>
            </a:lvl6pPr>
            <a:lvl7pPr marL="0" marR="0" lvl="6" indent="0" algn="ctr" rtl="0">
              <a:lnSpc>
                <a:spcPct val="100000"/>
              </a:lnSpc>
              <a:spcBef>
                <a:spcPts val="0"/>
              </a:spcBef>
              <a:spcAft>
                <a:spcPts val="0"/>
              </a:spcAft>
              <a:buClr>
                <a:srgbClr val="000000"/>
              </a:buClr>
              <a:buFont typeface="Helvetica Neue Light"/>
              <a:buNone/>
              <a:defRPr sz="1200" b="0" i="0" u="none" strike="noStrike" cap="none">
                <a:solidFill>
                  <a:srgbClr val="000000"/>
                </a:solidFill>
                <a:latin typeface="Helvetica Neue Light"/>
                <a:ea typeface="Helvetica Neue Light"/>
                <a:cs typeface="Helvetica Neue Light"/>
                <a:sym typeface="Helvetica Neue Light"/>
              </a:defRPr>
            </a:lvl7pPr>
            <a:lvl8pPr marL="0" marR="0" lvl="7" indent="0" algn="ctr" rtl="0">
              <a:lnSpc>
                <a:spcPct val="100000"/>
              </a:lnSpc>
              <a:spcBef>
                <a:spcPts val="0"/>
              </a:spcBef>
              <a:spcAft>
                <a:spcPts val="0"/>
              </a:spcAft>
              <a:buClr>
                <a:srgbClr val="000000"/>
              </a:buClr>
              <a:buFont typeface="Helvetica Neue Light"/>
              <a:buNone/>
              <a:defRPr sz="1200" b="0" i="0" u="none" strike="noStrike" cap="none">
                <a:solidFill>
                  <a:srgbClr val="000000"/>
                </a:solidFill>
                <a:latin typeface="Helvetica Neue Light"/>
                <a:ea typeface="Helvetica Neue Light"/>
                <a:cs typeface="Helvetica Neue Light"/>
                <a:sym typeface="Helvetica Neue Light"/>
              </a:defRPr>
            </a:lvl8pPr>
            <a:lvl9pPr marL="0" marR="0" lvl="8" indent="0" algn="ctr" rtl="0">
              <a:lnSpc>
                <a:spcPct val="100000"/>
              </a:lnSpc>
              <a:spcBef>
                <a:spcPts val="0"/>
              </a:spcBef>
              <a:spcAft>
                <a:spcPts val="0"/>
              </a:spcAft>
              <a:buClr>
                <a:srgbClr val="000000"/>
              </a:buClr>
              <a:buFont typeface="Helvetica Neue Light"/>
              <a:buNone/>
              <a:defRPr sz="1200" b="0" i="0" u="none" strike="noStrike" cap="none">
                <a:solidFill>
                  <a:srgbClr val="000000"/>
                </a:solidFill>
                <a:latin typeface="Helvetica Neue Light"/>
                <a:ea typeface="Helvetica Neue Light"/>
                <a:cs typeface="Helvetica Neue Light"/>
                <a:sym typeface="Helvetica Neue Light"/>
              </a:defRPr>
            </a:lvl9pPr>
          </a:lstStyle>
          <a:p>
            <a:fld id="{00000000-1234-1234-1234-123412341234}" type="slidenum">
              <a:rPr lang="en" smtClean="0"/>
              <a:pPr/>
              <a:t>‹#›</a:t>
            </a:fld>
            <a:endParaRPr lang="en" sz="900">
              <a:solidFill>
                <a:schemeClr val="dk2"/>
              </a:solidFill>
              <a:latin typeface="Arial"/>
              <a:ea typeface="Arial"/>
              <a:cs typeface="Arial"/>
              <a:sym typeface="Arial"/>
            </a:endParaRPr>
          </a:p>
        </p:txBody>
      </p:sp>
    </p:spTree>
    <p:extLst>
      <p:ext uri="{BB962C8B-B14F-4D97-AF65-F5344CB8AC3E}">
        <p14:creationId xmlns:p14="http://schemas.microsoft.com/office/powerpoint/2010/main" val="5126492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9" name="TextBox 11"/>
          <p:cNvSpPr txBox="1">
            <a:spLocks noChangeArrowheads="1"/>
          </p:cNvSpPr>
          <p:nvPr userDrawn="1"/>
        </p:nvSpPr>
        <p:spPr bwMode="auto">
          <a:xfrm>
            <a:off x="255588" y="4695825"/>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E6156 – Topics in SW Engineering: Lecture 5: APIs, Lambda,  SSO, Events</a:t>
            </a:r>
            <a:br>
              <a:rPr lang="en-US" altLang="en-US" sz="1050" i="1" baseline="0" dirty="0">
                <a:solidFill>
                  <a:schemeClr val="bg1"/>
                </a:solidFill>
              </a:rPr>
            </a:br>
            <a:r>
              <a:rPr lang="de-DE" altLang="en-US" sz="900" i="1" dirty="0">
                <a:solidFill>
                  <a:schemeClr val="bg1"/>
                </a:solidFill>
              </a:rPr>
              <a:t>© Donald F. Ferguson, 2021</a:t>
            </a:r>
            <a:endParaRPr lang="en-US" altLang="en-US" sz="900" i="1" dirty="0">
              <a:solidFill>
                <a:schemeClr val="bg1"/>
              </a:solidFill>
            </a:endParaRPr>
          </a:p>
        </p:txBody>
      </p:sp>
      <p:pic>
        <p:nvPicPr>
          <p:cNvPr id="12" name="Picture 10"/>
          <p:cNvPicPr>
            <a:picLocks noChangeAspect="1"/>
          </p:cNvPicPr>
          <p:nvPr userDrawn="1"/>
        </p:nvPicPr>
        <p:blipFill>
          <a:blip r:embed="rId12">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Tree>
  </p:cSld>
  <p:clrMap bg1="lt1" tx1="dk1" bg2="lt2" tx2="dk2" accent1="accent1" accent2="accent2" accent3="accent3" accent4="accent4" accent5="accent5" accent6="accent6" hlink="hlink" folHlink="folHlink"/>
  <p:sldLayoutIdLst>
    <p:sldLayoutId id="2147493469" r:id="rId1"/>
    <p:sldLayoutId id="2147493474" r:id="rId2"/>
    <p:sldLayoutId id="2147493586" r:id="rId3"/>
    <p:sldLayoutId id="2147493478" r:id="rId4"/>
    <p:sldLayoutId id="2147493475" r:id="rId5"/>
    <p:sldLayoutId id="2147493476" r:id="rId6"/>
    <p:sldLayoutId id="2147493477" r:id="rId7"/>
    <p:sldLayoutId id="2147493590" r:id="rId8"/>
    <p:sldLayoutId id="2147493591" r:id="rId9"/>
    <p:sldLayoutId id="2147493592" r:id="rId10"/>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hyperlink" Target="https://developer.mozilla.org/en-US/docs/Web/Security/Same-origin_policy" TargetMode="External"/><Relationship Id="rId2" Type="http://schemas.openxmlformats.org/officeDocument/2006/relationships/hyperlink" Target="https://developer.mozilla.org/en-US/docs/Web/API/Fetch_API" TargetMode="Externa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14.xml.rels><?xml version="1.0" encoding="UTF-8" standalone="yes"?>
<Relationships xmlns="http://schemas.openxmlformats.org/package/2006/relationships"><Relationship Id="rId2" Type="http://schemas.openxmlformats.org/officeDocument/2006/relationships/hyperlink" Target="https://en.wikipedia.org/wiki/Hypermedia" TargetMode="Externa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tiff"/><Relationship Id="rId1" Type="http://schemas.openxmlformats.org/officeDocument/2006/relationships/slideLayout" Target="../slideLayouts/slideLayout8.xml"/><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24.xml.rels><?xml version="1.0" encoding="UTF-8" standalone="yes"?>
<Relationships xmlns="http://schemas.openxmlformats.org/package/2006/relationships"><Relationship Id="rId8" Type="http://schemas.openxmlformats.org/officeDocument/2006/relationships/hyperlink" Target="https://en.wikipedia.org/wiki/Message-oriented_middleware" TargetMode="External"/><Relationship Id="rId13" Type="http://schemas.openxmlformats.org/officeDocument/2006/relationships/image" Target="../media/image22.png"/><Relationship Id="rId3" Type="http://schemas.openxmlformats.org/officeDocument/2006/relationships/image" Target="../media/image1.emf"/><Relationship Id="rId7" Type="http://schemas.openxmlformats.org/officeDocument/2006/relationships/hyperlink" Target="https://en.wikipedia.org/wiki/Message_queue" TargetMode="External"/><Relationship Id="rId12" Type="http://schemas.openxmlformats.org/officeDocument/2006/relationships/hyperlink" Target="https://en.wikipedia.org/wiki/Network_topology" TargetMode="External"/><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hyperlink" Target="https://en.wikipedia.org/wiki/Message_passing" TargetMode="External"/><Relationship Id="rId11" Type="http://schemas.openxmlformats.org/officeDocument/2006/relationships/hyperlink" Target="https://en.wikipedia.org/wiki/Scalability" TargetMode="External"/><Relationship Id="rId5" Type="http://schemas.openxmlformats.org/officeDocument/2006/relationships/hyperlink" Target="https://en.wikipedia.org/wiki/Messaging_pattern" TargetMode="External"/><Relationship Id="rId10" Type="http://schemas.openxmlformats.org/officeDocument/2006/relationships/hyperlink" Target="https://en.wikipedia.org/wiki/Java_Message_Service" TargetMode="External"/><Relationship Id="rId4" Type="http://schemas.openxmlformats.org/officeDocument/2006/relationships/hyperlink" Target="https://en.wikipedia.org/wiki/Software_architecture" TargetMode="External"/><Relationship Id="rId9" Type="http://schemas.openxmlformats.org/officeDocument/2006/relationships/hyperlink" Target="https://en.wikipedia.org/wiki/Application_programming_interface"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23.tiff"/></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28.xml.rels><?xml version="1.0" encoding="UTF-8" standalone="yes"?>
<Relationships xmlns="http://schemas.openxmlformats.org/package/2006/relationships"><Relationship Id="rId8" Type="http://schemas.openxmlformats.org/officeDocument/2006/relationships/hyperlink" Target="https://en.wikipedia.org/wiki/Microservices" TargetMode="External"/><Relationship Id="rId13" Type="http://schemas.openxmlformats.org/officeDocument/2006/relationships/hyperlink" Target="https://en.wikipedia.org/wiki/Function_as_a_service#cite_note-1" TargetMode="External"/><Relationship Id="rId3" Type="http://schemas.openxmlformats.org/officeDocument/2006/relationships/hyperlink" Target="https://en.wikipedia.org/wiki/Execution_model" TargetMode="External"/><Relationship Id="rId7" Type="http://schemas.openxmlformats.org/officeDocument/2006/relationships/hyperlink" Target="https://en.wikipedia.org/wiki/Software_deployment" TargetMode="External"/><Relationship Id="rId12" Type="http://schemas.openxmlformats.org/officeDocument/2006/relationships/hyperlink" Target="https://en.wikipedia.org/wiki/Computing_platform" TargetMode="External"/><Relationship Id="rId2" Type="http://schemas.openxmlformats.org/officeDocument/2006/relationships/hyperlink" Target="https://en.wikipedia.org/wiki/Cloud_computing" TargetMode="External"/><Relationship Id="rId1" Type="http://schemas.openxmlformats.org/officeDocument/2006/relationships/slideLayout" Target="../slideLayouts/slideLayout1.xml"/><Relationship Id="rId6" Type="http://schemas.openxmlformats.org/officeDocument/2006/relationships/hyperlink" Target="https://en.wikipedia.org/wiki/Utility_computing" TargetMode="External"/><Relationship Id="rId11" Type="http://schemas.openxmlformats.org/officeDocument/2006/relationships/hyperlink" Target="https://en.wikipedia.org/wiki/Cloud_computing#Service_models" TargetMode="External"/><Relationship Id="rId5" Type="http://schemas.openxmlformats.org/officeDocument/2006/relationships/hyperlink" Target="https://en.wikipedia.org/wiki/Serverless_computing#cite_note-techcrunch-lambda-1" TargetMode="External"/><Relationship Id="rId10" Type="http://schemas.openxmlformats.org/officeDocument/2006/relationships/hyperlink" Target="https://en.wikipedia.org/wiki/Peer-to-peer" TargetMode="External"/><Relationship Id="rId4" Type="http://schemas.openxmlformats.org/officeDocument/2006/relationships/hyperlink" Target="https://en.wikipedia.org/wiki/Server_(computing)" TargetMode="External"/><Relationship Id="rId9" Type="http://schemas.openxmlformats.org/officeDocument/2006/relationships/hyperlink" Target="https://en.wikipedia.org/wiki/Serverless_computing#cite_note-lambda-api-gateway-2" TargetMode="External"/><Relationship Id="rId14" Type="http://schemas.openxmlformats.org/officeDocument/2006/relationships/hyperlink" Target="https://en.wikipedia.org/wiki/Serverless_computing" TargetMode="External"/></Relationships>
</file>

<file path=ppt/slides/_rels/slide29.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26.png"/><Relationship Id="rId1" Type="http://schemas.openxmlformats.org/officeDocument/2006/relationships/slideLayout" Target="../slideLayouts/slideLayout1.xml"/><Relationship Id="rId6" Type="http://schemas.openxmlformats.org/officeDocument/2006/relationships/image" Target="../media/image30.png"/><Relationship Id="rId5" Type="http://schemas.openxmlformats.org/officeDocument/2006/relationships/image" Target="../media/image29.png"/><Relationship Id="rId10" Type="http://schemas.openxmlformats.org/officeDocument/2006/relationships/image" Target="../media/image34.png"/><Relationship Id="rId4" Type="http://schemas.openxmlformats.org/officeDocument/2006/relationships/image" Target="../media/image28.png"/><Relationship Id="rId9" Type="http://schemas.openxmlformats.org/officeDocument/2006/relationships/image" Target="../media/image33.png"/></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46.png"/><Relationship Id="rId3" Type="http://schemas.openxmlformats.org/officeDocument/2006/relationships/image" Target="../media/image36.png"/><Relationship Id="rId7" Type="http://schemas.openxmlformats.org/officeDocument/2006/relationships/image" Target="../media/image40.png"/><Relationship Id="rId12" Type="http://schemas.openxmlformats.org/officeDocument/2006/relationships/image" Target="../media/image45.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39.png"/><Relationship Id="rId11" Type="http://schemas.openxmlformats.org/officeDocument/2006/relationships/image" Target="../media/image44.png"/><Relationship Id="rId5" Type="http://schemas.openxmlformats.org/officeDocument/2006/relationships/image" Target="../media/image38.png"/><Relationship Id="rId10" Type="http://schemas.openxmlformats.org/officeDocument/2006/relationships/image" Target="../media/image43.png"/><Relationship Id="rId4" Type="http://schemas.openxmlformats.org/officeDocument/2006/relationships/image" Target="../media/image37.png"/><Relationship Id="rId9" Type="http://schemas.openxmlformats.org/officeDocument/2006/relationships/image" Target="../media/image42.png"/></Relationships>
</file>

<file path=ppt/slides/_rels/slide3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3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CE15D65-8053-1B4E-B089-18B4089AAFB8}"/>
              </a:ext>
            </a:extLst>
          </p:cNvPr>
          <p:cNvPicPr>
            <a:picLocks noChangeAspect="1"/>
          </p:cNvPicPr>
          <p:nvPr/>
        </p:nvPicPr>
        <p:blipFill>
          <a:blip r:embed="rId3"/>
          <a:stretch>
            <a:fillRect/>
          </a:stretch>
        </p:blipFill>
        <p:spPr>
          <a:xfrm>
            <a:off x="-2" y="-1"/>
            <a:ext cx="9144001" cy="5143501"/>
          </a:xfrm>
          <a:prstGeom prst="rect">
            <a:avLst/>
          </a:prstGeom>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3075"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6" name="TextBox 9"/>
          <p:cNvSpPr txBox="1">
            <a:spLocks noChangeArrowheads="1"/>
          </p:cNvSpPr>
          <p:nvPr/>
        </p:nvSpPr>
        <p:spPr bwMode="auto">
          <a:xfrm>
            <a:off x="-2" y="1"/>
            <a:ext cx="9144002"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3200" i="1" dirty="0"/>
              <a:t>E6156 – Topics in SW Engineering: Cloud Computing</a:t>
            </a:r>
          </a:p>
          <a:p>
            <a:pPr algn="ctr"/>
            <a:r>
              <a:rPr lang="en-US" altLang="en-US" sz="3200" i="1" dirty="0">
                <a:solidFill>
                  <a:srgbClr val="FFFF00"/>
                </a:solidFill>
              </a:rPr>
              <a:t>Lecture 5: </a:t>
            </a:r>
            <a:r>
              <a:rPr lang="en-US" altLang="en-US" sz="3200" i="1" strike="sngStrike" dirty="0">
                <a:solidFill>
                  <a:srgbClr val="FFFF00"/>
                </a:solidFill>
              </a:rPr>
              <a:t>APIGW</a:t>
            </a:r>
            <a:r>
              <a:rPr lang="en-US" altLang="en-US" sz="3200" i="1" dirty="0">
                <a:solidFill>
                  <a:srgbClr val="FFFF00"/>
                </a:solidFill>
              </a:rPr>
              <a:t>, Lambda, SSO, Events</a:t>
            </a:r>
          </a:p>
        </p:txBody>
      </p:sp>
      <p:sp>
        <p:nvSpPr>
          <p:cNvPr id="3077" name="TextBox 10"/>
          <p:cNvSpPr txBox="1">
            <a:spLocks noChangeArrowheads="1"/>
          </p:cNvSpPr>
          <p:nvPr/>
        </p:nvSpPr>
        <p:spPr bwMode="auto">
          <a:xfrm>
            <a:off x="0" y="4732991"/>
            <a:ext cx="91440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r>
              <a:rPr lang="en-US" altLang="en-US" sz="1200" i="1" dirty="0">
                <a:solidFill>
                  <a:schemeClr val="bg1"/>
                </a:solidFill>
              </a:rPr>
              <a:t>© Donald F. Ferguson, 2021</a:t>
            </a:r>
          </a:p>
        </p:txBody>
      </p:sp>
    </p:spTree>
    <p:extLst>
      <p:ext uri="{BB962C8B-B14F-4D97-AF65-F5344CB8AC3E}">
        <p14:creationId xmlns:p14="http://schemas.microsoft.com/office/powerpoint/2010/main" val="20379959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96FE656-B433-6F46-AE92-9FA5E2BB07D9}"/>
              </a:ext>
            </a:extLst>
          </p:cNvPr>
          <p:cNvSpPr>
            <a:spLocks noGrp="1"/>
          </p:cNvSpPr>
          <p:nvPr>
            <p:ph idx="1"/>
          </p:nvPr>
        </p:nvSpPr>
        <p:spPr>
          <a:xfrm>
            <a:off x="15766" y="514349"/>
            <a:ext cx="8839200" cy="4114800"/>
          </a:xfrm>
        </p:spPr>
        <p:txBody>
          <a:bodyPr/>
          <a:lstStyle/>
          <a:p>
            <a:r>
              <a:rPr lang="en-US" sz="1600" dirty="0"/>
              <a:t>Concepts (https://</a:t>
            </a:r>
            <a:r>
              <a:rPr lang="en-US" sz="1600" dirty="0" err="1"/>
              <a:t>en.wikipedia.org</a:t>
            </a:r>
            <a:r>
              <a:rPr lang="en-US" sz="1600" dirty="0"/>
              <a:t>/wiki/</a:t>
            </a:r>
            <a:r>
              <a:rPr lang="en-US" sz="1600" dirty="0" err="1"/>
              <a:t>Dependency_injection</a:t>
            </a:r>
            <a:r>
              <a:rPr lang="en-US" sz="1600" dirty="0"/>
              <a:t>):</a:t>
            </a:r>
          </a:p>
          <a:p>
            <a:pPr lvl="1"/>
            <a:r>
              <a:rPr lang="en-US" sz="1400" dirty="0"/>
              <a:t>In software engineering, dependency injection is a technique in which an object receives other objects that it depends on, called dependencies.</a:t>
            </a:r>
          </a:p>
          <a:p>
            <a:pPr lvl="1"/>
            <a:r>
              <a:rPr lang="en-US" sz="1400" dirty="0"/>
              <a:t>The intent behind dependency injection is to achieve separation of concerns of construction and use of objects. This can increase readability and code reuse.</a:t>
            </a:r>
          </a:p>
          <a:p>
            <a:pPr lvl="1"/>
            <a:endParaRPr lang="en-US" sz="1400" dirty="0"/>
          </a:p>
          <a:p>
            <a:pPr lvl="1"/>
            <a:endParaRPr lang="en-US" sz="1400" dirty="0"/>
          </a:p>
          <a:p>
            <a:pPr lvl="1"/>
            <a:endParaRPr lang="en-US" sz="1400" dirty="0"/>
          </a:p>
          <a:p>
            <a:pPr lvl="1"/>
            <a:endParaRPr lang="en-US" sz="1400" dirty="0"/>
          </a:p>
          <a:p>
            <a:pPr lvl="1"/>
            <a:endParaRPr lang="en-US" sz="1400" dirty="0"/>
          </a:p>
          <a:p>
            <a:pPr lvl="1"/>
            <a:endParaRPr lang="en-US" sz="1400" dirty="0"/>
          </a:p>
          <a:p>
            <a:r>
              <a:rPr lang="en-US" sz="1600" dirty="0"/>
              <a:t>There is no single approach. There are several frameworks, tools, etc. </a:t>
            </a:r>
          </a:p>
          <a:p>
            <a:r>
              <a:rPr lang="en-US" sz="1600" dirty="0"/>
              <a:t>Like many other things, it is easy to get carried away and become dogmatic.</a:t>
            </a:r>
          </a:p>
          <a:p>
            <a:r>
              <a:rPr lang="en-US" sz="1600" dirty="0"/>
              <a:t>I follow a single approach:</a:t>
            </a:r>
          </a:p>
          <a:p>
            <a:pPr lvl="1"/>
            <a:r>
              <a:rPr lang="en-US" sz="1400" dirty="0"/>
              <a:t>A Context class converts environment and other configuration and provides to application.</a:t>
            </a:r>
          </a:p>
          <a:p>
            <a:pPr lvl="1"/>
            <a:r>
              <a:rPr lang="en-US" sz="1400" dirty="0"/>
              <a:t>The top-level application injects a </a:t>
            </a:r>
            <a:r>
              <a:rPr lang="en-US" sz="1400" dirty="0" err="1"/>
              <a:t>config_info</a:t>
            </a:r>
            <a:r>
              <a:rPr lang="en-US" sz="1400" dirty="0"/>
              <a:t> object into services.</a:t>
            </a:r>
          </a:p>
          <a:p>
            <a:endParaRPr lang="en-US" sz="1600" dirty="0"/>
          </a:p>
        </p:txBody>
      </p:sp>
      <p:sp>
        <p:nvSpPr>
          <p:cNvPr id="3" name="Title 2">
            <a:extLst>
              <a:ext uri="{FF2B5EF4-FFF2-40B4-BE49-F238E27FC236}">
                <a16:creationId xmlns:a16="http://schemas.microsoft.com/office/drawing/2014/main" id="{21613465-F05E-4442-A97D-BFB121E8BF56}"/>
              </a:ext>
            </a:extLst>
          </p:cNvPr>
          <p:cNvSpPr>
            <a:spLocks noGrp="1"/>
          </p:cNvSpPr>
          <p:nvPr>
            <p:ph type="title"/>
          </p:nvPr>
        </p:nvSpPr>
        <p:spPr/>
        <p:txBody>
          <a:bodyPr/>
          <a:lstStyle/>
          <a:p>
            <a:r>
              <a:rPr lang="en-US" dirty="0"/>
              <a:t>Dependency Injection</a:t>
            </a:r>
          </a:p>
        </p:txBody>
      </p:sp>
      <p:pic>
        <p:nvPicPr>
          <p:cNvPr id="1028" name="Picture 4">
            <a:extLst>
              <a:ext uri="{FF2B5EF4-FFF2-40B4-BE49-F238E27FC236}">
                <a16:creationId xmlns:a16="http://schemas.microsoft.com/office/drawing/2014/main" id="{063E36F1-5C36-F142-A24A-DB39F117E0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9845" y="1790214"/>
            <a:ext cx="2778794" cy="156307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61FDC940-A71C-B84B-9E11-9FD7FD267393}"/>
              </a:ext>
            </a:extLst>
          </p:cNvPr>
          <p:cNvPicPr>
            <a:picLocks noChangeAspect="1"/>
          </p:cNvPicPr>
          <p:nvPr/>
        </p:nvPicPr>
        <p:blipFill>
          <a:blip r:embed="rId3"/>
          <a:stretch>
            <a:fillRect/>
          </a:stretch>
        </p:blipFill>
        <p:spPr>
          <a:xfrm>
            <a:off x="4061583" y="1977178"/>
            <a:ext cx="4038600" cy="1189143"/>
          </a:xfrm>
          <a:prstGeom prst="rect">
            <a:avLst/>
          </a:prstGeom>
        </p:spPr>
      </p:pic>
    </p:spTree>
    <p:extLst>
      <p:ext uri="{BB962C8B-B14F-4D97-AF65-F5344CB8AC3E}">
        <p14:creationId xmlns:p14="http://schemas.microsoft.com/office/powerpoint/2010/main" val="31652289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DBFFD2B-D7E6-1947-85A2-16933777365F}"/>
              </a:ext>
            </a:extLst>
          </p:cNvPr>
          <p:cNvSpPr>
            <a:spLocks noGrp="1"/>
          </p:cNvSpPr>
          <p:nvPr>
            <p:ph idx="1"/>
          </p:nvPr>
        </p:nvSpPr>
        <p:spPr>
          <a:xfrm>
            <a:off x="76200" y="552450"/>
            <a:ext cx="4800600" cy="4038600"/>
          </a:xfrm>
        </p:spPr>
        <p:txBody>
          <a:bodyPr/>
          <a:lstStyle/>
          <a:p>
            <a:r>
              <a:rPr lang="en-US" sz="1400" dirty="0"/>
              <a:t>“For security reasons, browsers restrict cross-origin HTTP requests initiated from scripts. For example, </a:t>
            </a:r>
            <a:r>
              <a:rPr lang="en-US" sz="1400" dirty="0" err="1"/>
              <a:t>XMLHttpRequest</a:t>
            </a:r>
            <a:r>
              <a:rPr lang="en-US" sz="1400" dirty="0"/>
              <a:t> and the </a:t>
            </a:r>
            <a:r>
              <a:rPr lang="en-US" sz="1400" u="sng" dirty="0">
                <a:hlinkClick r:id="rId2"/>
              </a:rPr>
              <a:t>Fetch API</a:t>
            </a:r>
            <a:r>
              <a:rPr lang="en-US" sz="1400" dirty="0"/>
              <a:t> follow the </a:t>
            </a:r>
            <a:r>
              <a:rPr lang="en-US" sz="1400" u="sng" dirty="0">
                <a:hlinkClick r:id="rId3"/>
              </a:rPr>
              <a:t>same-origin policy</a:t>
            </a:r>
            <a:r>
              <a:rPr lang="en-US" sz="1400" dirty="0"/>
              <a:t>. This means that a web application using those APIs can only request resources from the same origin the application was loaded from unless the response from other origins includes the right CORS headers.”</a:t>
            </a:r>
          </a:p>
          <a:p>
            <a:endParaRPr lang="en-US" sz="1400" dirty="0"/>
          </a:p>
        </p:txBody>
      </p:sp>
      <p:sp>
        <p:nvSpPr>
          <p:cNvPr id="3" name="Title 2">
            <a:extLst>
              <a:ext uri="{FF2B5EF4-FFF2-40B4-BE49-F238E27FC236}">
                <a16:creationId xmlns:a16="http://schemas.microsoft.com/office/drawing/2014/main" id="{8D16158C-84F6-1C49-A396-12B320ED62EA}"/>
              </a:ext>
            </a:extLst>
          </p:cNvPr>
          <p:cNvSpPr>
            <a:spLocks noGrp="1"/>
          </p:cNvSpPr>
          <p:nvPr>
            <p:ph type="title"/>
          </p:nvPr>
        </p:nvSpPr>
        <p:spPr/>
        <p:txBody>
          <a:bodyPr/>
          <a:lstStyle/>
          <a:p>
            <a:r>
              <a:rPr lang="en-US" dirty="0"/>
              <a:t>CORS</a:t>
            </a:r>
          </a:p>
        </p:txBody>
      </p:sp>
      <p:pic>
        <p:nvPicPr>
          <p:cNvPr id="5" name="Picture 4">
            <a:extLst>
              <a:ext uri="{FF2B5EF4-FFF2-40B4-BE49-F238E27FC236}">
                <a16:creationId xmlns:a16="http://schemas.microsoft.com/office/drawing/2014/main" id="{3E3621E1-02A5-6147-9918-B3F1385175A4}"/>
              </a:ext>
            </a:extLst>
          </p:cNvPr>
          <p:cNvPicPr>
            <a:picLocks noChangeAspect="1"/>
          </p:cNvPicPr>
          <p:nvPr/>
        </p:nvPicPr>
        <p:blipFill>
          <a:blip r:embed="rId4"/>
          <a:stretch>
            <a:fillRect/>
          </a:stretch>
        </p:blipFill>
        <p:spPr>
          <a:xfrm>
            <a:off x="4939341" y="430488"/>
            <a:ext cx="3899858" cy="2667000"/>
          </a:xfrm>
          <a:prstGeom prst="rect">
            <a:avLst/>
          </a:prstGeom>
        </p:spPr>
      </p:pic>
      <p:sp>
        <p:nvSpPr>
          <p:cNvPr id="7" name="TextBox 6">
            <a:extLst>
              <a:ext uri="{FF2B5EF4-FFF2-40B4-BE49-F238E27FC236}">
                <a16:creationId xmlns:a16="http://schemas.microsoft.com/office/drawing/2014/main" id="{E687AEE7-F412-EB45-BADD-770788B51010}"/>
              </a:ext>
            </a:extLst>
          </p:cNvPr>
          <p:cNvSpPr txBox="1"/>
          <p:nvPr/>
        </p:nvSpPr>
        <p:spPr>
          <a:xfrm>
            <a:off x="1524000" y="0"/>
            <a:ext cx="6248400" cy="369332"/>
          </a:xfrm>
          <a:prstGeom prst="rect">
            <a:avLst/>
          </a:prstGeom>
          <a:noFill/>
        </p:spPr>
        <p:txBody>
          <a:bodyPr wrap="square">
            <a:spAutoFit/>
          </a:bodyPr>
          <a:lstStyle/>
          <a:p>
            <a:r>
              <a:rPr lang="en-US" dirty="0">
                <a:solidFill>
                  <a:schemeClr val="bg1"/>
                </a:solidFill>
              </a:rPr>
              <a:t>https://</a:t>
            </a:r>
            <a:r>
              <a:rPr lang="en-US" dirty="0" err="1">
                <a:solidFill>
                  <a:schemeClr val="bg1"/>
                </a:solidFill>
              </a:rPr>
              <a:t>developer.mozilla.org</a:t>
            </a:r>
            <a:r>
              <a:rPr lang="en-US" dirty="0">
                <a:solidFill>
                  <a:schemeClr val="bg1"/>
                </a:solidFill>
              </a:rPr>
              <a:t>/</a:t>
            </a:r>
            <a:r>
              <a:rPr lang="en-US" dirty="0" err="1">
                <a:solidFill>
                  <a:schemeClr val="bg1"/>
                </a:solidFill>
              </a:rPr>
              <a:t>en</a:t>
            </a:r>
            <a:r>
              <a:rPr lang="en-US" dirty="0">
                <a:solidFill>
                  <a:schemeClr val="bg1"/>
                </a:solidFill>
              </a:rPr>
              <a:t>-US/docs/Web/HTTP/CORS</a:t>
            </a:r>
          </a:p>
        </p:txBody>
      </p:sp>
      <p:pic>
        <p:nvPicPr>
          <p:cNvPr id="4" name="Picture 3">
            <a:extLst>
              <a:ext uri="{FF2B5EF4-FFF2-40B4-BE49-F238E27FC236}">
                <a16:creationId xmlns:a16="http://schemas.microsoft.com/office/drawing/2014/main" id="{5D14F8CC-C01C-B441-BB87-C15A844DB98C}"/>
              </a:ext>
            </a:extLst>
          </p:cNvPr>
          <p:cNvPicPr>
            <a:picLocks noChangeAspect="1"/>
          </p:cNvPicPr>
          <p:nvPr/>
        </p:nvPicPr>
        <p:blipFill>
          <a:blip r:embed="rId5"/>
          <a:stretch>
            <a:fillRect/>
          </a:stretch>
        </p:blipFill>
        <p:spPr>
          <a:xfrm>
            <a:off x="76200" y="2266950"/>
            <a:ext cx="4890964" cy="1981200"/>
          </a:xfrm>
          <a:prstGeom prst="rect">
            <a:avLst/>
          </a:prstGeom>
        </p:spPr>
      </p:pic>
      <p:pic>
        <p:nvPicPr>
          <p:cNvPr id="6" name="Picture 5">
            <a:extLst>
              <a:ext uri="{FF2B5EF4-FFF2-40B4-BE49-F238E27FC236}">
                <a16:creationId xmlns:a16="http://schemas.microsoft.com/office/drawing/2014/main" id="{3BD47140-987B-6345-A1C6-42F42B6F69CF}"/>
              </a:ext>
            </a:extLst>
          </p:cNvPr>
          <p:cNvPicPr>
            <a:picLocks noChangeAspect="1"/>
          </p:cNvPicPr>
          <p:nvPr/>
        </p:nvPicPr>
        <p:blipFill>
          <a:blip r:embed="rId6"/>
          <a:stretch>
            <a:fillRect/>
          </a:stretch>
        </p:blipFill>
        <p:spPr>
          <a:xfrm>
            <a:off x="5200642" y="3790950"/>
            <a:ext cx="3359150" cy="508358"/>
          </a:xfrm>
          <a:prstGeom prst="rect">
            <a:avLst/>
          </a:prstGeom>
        </p:spPr>
      </p:pic>
      <p:sp>
        <p:nvSpPr>
          <p:cNvPr id="8" name="Rectangle 7">
            <a:extLst>
              <a:ext uri="{FF2B5EF4-FFF2-40B4-BE49-F238E27FC236}">
                <a16:creationId xmlns:a16="http://schemas.microsoft.com/office/drawing/2014/main" id="{8DE9C965-917C-ED4D-B735-8DEDEA0B022C}"/>
              </a:ext>
            </a:extLst>
          </p:cNvPr>
          <p:cNvSpPr/>
          <p:nvPr/>
        </p:nvSpPr>
        <p:spPr>
          <a:xfrm>
            <a:off x="228600" y="3714750"/>
            <a:ext cx="4648200" cy="152400"/>
          </a:xfrm>
          <a:prstGeom prst="rect">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404552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50BCAAF-EF9D-F045-B6A9-5EC3C57843FE}"/>
              </a:ext>
            </a:extLst>
          </p:cNvPr>
          <p:cNvSpPr>
            <a:spLocks noGrp="1"/>
          </p:cNvSpPr>
          <p:nvPr>
            <p:ph idx="1"/>
          </p:nvPr>
        </p:nvSpPr>
        <p:spPr/>
        <p:txBody>
          <a:bodyPr/>
          <a:lstStyle/>
          <a:p>
            <a:r>
              <a:rPr lang="en-US" dirty="0"/>
              <a:t>/</a:t>
            </a:r>
            <a:r>
              <a:rPr lang="en-US"/>
              <a:t>api</a:t>
            </a:r>
          </a:p>
        </p:txBody>
      </p:sp>
      <p:sp>
        <p:nvSpPr>
          <p:cNvPr id="3" name="Title 2">
            <a:extLst>
              <a:ext uri="{FF2B5EF4-FFF2-40B4-BE49-F238E27FC236}">
                <a16:creationId xmlns:a16="http://schemas.microsoft.com/office/drawing/2014/main" id="{4DE65824-5AFF-7D43-81A3-C08F4AC96240}"/>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40150090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REST Principles</a:t>
            </a:r>
            <a:br>
              <a:rPr lang="en-US" altLang="en-US" sz="2800" i="1" dirty="0">
                <a:solidFill>
                  <a:schemeClr val="bg1"/>
                </a:solidFill>
              </a:rPr>
            </a:br>
            <a:r>
              <a:rPr lang="en-US" altLang="en-US" sz="2800" i="1" dirty="0">
                <a:solidFill>
                  <a:schemeClr val="bg1"/>
                </a:solidFill>
              </a:rPr>
              <a:t>HATEOAS</a:t>
            </a:r>
            <a:endParaRPr lang="en-US" altLang="en-US" sz="1600" i="1" dirty="0">
              <a:solidFill>
                <a:schemeClr val="bg1"/>
              </a:solidFill>
            </a:endParaRPr>
          </a:p>
        </p:txBody>
      </p:sp>
      <p:sp>
        <p:nvSpPr>
          <p:cNvPr id="9" name="TextBox 11">
            <a:extLst>
              <a:ext uri="{FF2B5EF4-FFF2-40B4-BE49-F238E27FC236}">
                <a16:creationId xmlns:a16="http://schemas.microsoft.com/office/drawing/2014/main" id="{AB0E8B38-9DC2-1F47-A4D5-580C7FF0CEAD}"/>
              </a:ext>
            </a:extLst>
          </p:cNvPr>
          <p:cNvSpPr txBox="1">
            <a:spLocks noChangeArrowheads="1"/>
          </p:cNvSpPr>
          <p:nvPr/>
        </p:nvSpPr>
        <p:spPr bwMode="auto">
          <a:xfrm>
            <a:off x="255588" y="4695825"/>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13</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E6156 – Topics in SW Engineering: Lecture 4: APIs, REST, SSO, Events</a:t>
            </a:r>
            <a:br>
              <a:rPr lang="en-US" altLang="en-US" sz="1050" i="1" baseline="0" dirty="0">
                <a:solidFill>
                  <a:schemeClr val="bg1"/>
                </a:solidFill>
              </a:rPr>
            </a:br>
            <a:r>
              <a:rPr lang="de-DE" altLang="en-US" sz="900" i="1" dirty="0">
                <a:solidFill>
                  <a:schemeClr val="bg1"/>
                </a:solidFill>
              </a:rPr>
              <a:t>© Donald F. Ferguson, 2021</a:t>
            </a:r>
            <a:endParaRPr lang="en-US" altLang="en-US" sz="900" i="1" dirty="0">
              <a:solidFill>
                <a:schemeClr val="bg1"/>
              </a:solidFill>
            </a:endParaRPr>
          </a:p>
        </p:txBody>
      </p:sp>
    </p:spTree>
    <p:extLst>
      <p:ext uri="{BB962C8B-B14F-4D97-AF65-F5344CB8AC3E}">
        <p14:creationId xmlns:p14="http://schemas.microsoft.com/office/powerpoint/2010/main" val="17053771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70F572A-67F3-0F45-9627-FB04485022EC}"/>
              </a:ext>
            </a:extLst>
          </p:cNvPr>
          <p:cNvSpPr>
            <a:spLocks noGrp="1"/>
          </p:cNvSpPr>
          <p:nvPr>
            <p:ph idx="1"/>
          </p:nvPr>
        </p:nvSpPr>
        <p:spPr>
          <a:xfrm>
            <a:off x="152400" y="541414"/>
            <a:ext cx="8839200" cy="4038600"/>
          </a:xfrm>
        </p:spPr>
        <p:txBody>
          <a:bodyPr/>
          <a:lstStyle/>
          <a:p>
            <a:r>
              <a:rPr lang="en-US" dirty="0"/>
              <a:t>REST Principles:</a:t>
            </a:r>
          </a:p>
          <a:p>
            <a:pPr lvl="1"/>
            <a:r>
              <a:rPr lang="en-US" dirty="0"/>
              <a:t>Uniform interface</a:t>
            </a:r>
          </a:p>
          <a:p>
            <a:pPr lvl="1"/>
            <a:r>
              <a:rPr lang="en-US" dirty="0"/>
              <a:t>Client–server</a:t>
            </a:r>
          </a:p>
          <a:p>
            <a:pPr lvl="1"/>
            <a:r>
              <a:rPr lang="en-US" dirty="0"/>
              <a:t>Stateless</a:t>
            </a:r>
          </a:p>
          <a:p>
            <a:pPr lvl="1"/>
            <a:r>
              <a:rPr lang="en-US" dirty="0"/>
              <a:t>Cacheable</a:t>
            </a:r>
          </a:p>
          <a:p>
            <a:pPr lvl="1"/>
            <a:r>
              <a:rPr lang="en-US" dirty="0"/>
              <a:t>Layered system</a:t>
            </a:r>
          </a:p>
          <a:p>
            <a:pPr lvl="1"/>
            <a:r>
              <a:rPr lang="en-US" dirty="0"/>
              <a:t>Code on demand (optional)</a:t>
            </a:r>
          </a:p>
          <a:p>
            <a:pPr lvl="1"/>
            <a:endParaRPr lang="en-US" dirty="0"/>
          </a:p>
          <a:p>
            <a:r>
              <a:rPr lang="en-US" dirty="0"/>
              <a:t>Many of these are straightforward. We will explore some of the concepts in various lectures. </a:t>
            </a:r>
          </a:p>
          <a:p>
            <a:endParaRPr lang="en-US" dirty="0"/>
          </a:p>
          <a:p>
            <a:r>
              <a:rPr lang="en-US" dirty="0"/>
              <a:t>Today, we cover “statelessness.”</a:t>
            </a:r>
          </a:p>
          <a:p>
            <a:endParaRPr lang="en-US" dirty="0"/>
          </a:p>
        </p:txBody>
      </p:sp>
      <p:sp>
        <p:nvSpPr>
          <p:cNvPr id="3" name="Title 2">
            <a:extLst>
              <a:ext uri="{FF2B5EF4-FFF2-40B4-BE49-F238E27FC236}">
                <a16:creationId xmlns:a16="http://schemas.microsoft.com/office/drawing/2014/main" id="{85B8BFE0-D3C1-574D-9BC8-3FB2E76739EE}"/>
              </a:ext>
            </a:extLst>
          </p:cNvPr>
          <p:cNvSpPr>
            <a:spLocks noGrp="1"/>
          </p:cNvSpPr>
          <p:nvPr>
            <p:ph type="title"/>
          </p:nvPr>
        </p:nvSpPr>
        <p:spPr/>
        <p:txBody>
          <a:bodyPr/>
          <a:lstStyle/>
          <a:p>
            <a:r>
              <a:rPr lang="en-US" dirty="0"/>
              <a:t>REST Principles</a:t>
            </a:r>
          </a:p>
        </p:txBody>
      </p:sp>
      <p:sp>
        <p:nvSpPr>
          <p:cNvPr id="5" name="TextBox 4">
            <a:extLst>
              <a:ext uri="{FF2B5EF4-FFF2-40B4-BE49-F238E27FC236}">
                <a16:creationId xmlns:a16="http://schemas.microsoft.com/office/drawing/2014/main" id="{648867E7-7342-0544-B20E-F6DB38ECF37E}"/>
              </a:ext>
            </a:extLst>
          </p:cNvPr>
          <p:cNvSpPr txBox="1"/>
          <p:nvPr/>
        </p:nvSpPr>
        <p:spPr>
          <a:xfrm>
            <a:off x="3657600" y="563486"/>
            <a:ext cx="5410199" cy="2031325"/>
          </a:xfrm>
          <a:prstGeom prst="rect">
            <a:avLst/>
          </a:prstGeom>
          <a:noFill/>
        </p:spPr>
        <p:txBody>
          <a:bodyPr wrap="square">
            <a:spAutoFit/>
          </a:bodyPr>
          <a:lstStyle/>
          <a:p>
            <a:r>
              <a:rPr lang="en-US" sz="1800" i="1" dirty="0"/>
              <a:t>HATEOAS: Hypertext as the Engine of Application State </a:t>
            </a:r>
            <a:r>
              <a:rPr lang="en-US" sz="1800" dirty="0"/>
              <a:t>--</a:t>
            </a:r>
          </a:p>
          <a:p>
            <a:r>
              <a:rPr lang="en-US" sz="1800" dirty="0">
                <a:solidFill>
                  <a:srgbClr val="252525"/>
                </a:solidFill>
              </a:rPr>
              <a:t>The principle is that a client interacts with a network application entirely through </a:t>
            </a:r>
            <a:r>
              <a:rPr lang="en-US" sz="1800" dirty="0">
                <a:solidFill>
                  <a:srgbClr val="0B0080"/>
                </a:solidFill>
                <a:hlinkClick r:id="rId2" tooltip="Hypermedia"/>
              </a:rPr>
              <a:t>hypermedia</a:t>
            </a:r>
            <a:r>
              <a:rPr lang="en-US" sz="1800" dirty="0">
                <a:solidFill>
                  <a:srgbClr val="252525"/>
                </a:solidFill>
              </a:rPr>
              <a:t> provided dynamically by application servers. A REST client needs no prior knowledge about how to interact with any particular application or server beyond a generic understanding of hypermedia.</a:t>
            </a:r>
            <a:endParaRPr lang="en-US" sz="1800" dirty="0"/>
          </a:p>
        </p:txBody>
      </p:sp>
    </p:spTree>
    <p:extLst>
      <p:ext uri="{BB962C8B-B14F-4D97-AF65-F5344CB8AC3E}">
        <p14:creationId xmlns:p14="http://schemas.microsoft.com/office/powerpoint/2010/main" val="24969245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Stateless</a:t>
            </a:r>
          </a:p>
        </p:txBody>
      </p:sp>
      <p:pic>
        <p:nvPicPr>
          <p:cNvPr id="16" name="Picture 15">
            <a:extLst>
              <a:ext uri="{FF2B5EF4-FFF2-40B4-BE49-F238E27FC236}">
                <a16:creationId xmlns:a16="http://schemas.microsoft.com/office/drawing/2014/main" id="{7D5069D6-A701-B64A-98FB-0363D8D8B485}"/>
              </a:ext>
            </a:extLst>
          </p:cNvPr>
          <p:cNvPicPr>
            <a:picLocks noChangeAspect="1"/>
          </p:cNvPicPr>
          <p:nvPr/>
        </p:nvPicPr>
        <p:blipFill>
          <a:blip r:embed="rId2"/>
          <a:stretch>
            <a:fillRect/>
          </a:stretch>
        </p:blipFill>
        <p:spPr>
          <a:xfrm>
            <a:off x="228600" y="479547"/>
            <a:ext cx="7395932" cy="3950208"/>
          </a:xfrm>
          <a:prstGeom prst="rect">
            <a:avLst/>
          </a:prstGeom>
        </p:spPr>
      </p:pic>
      <p:sp>
        <p:nvSpPr>
          <p:cNvPr id="17" name="Rectangle 16">
            <a:extLst>
              <a:ext uri="{FF2B5EF4-FFF2-40B4-BE49-F238E27FC236}">
                <a16:creationId xmlns:a16="http://schemas.microsoft.com/office/drawing/2014/main" id="{10F88257-D5DC-3A4C-90B5-3E2ADD5040EE}"/>
              </a:ext>
            </a:extLst>
          </p:cNvPr>
          <p:cNvSpPr/>
          <p:nvPr/>
        </p:nvSpPr>
        <p:spPr>
          <a:xfrm>
            <a:off x="2546901" y="91749"/>
            <a:ext cx="5697607" cy="646331"/>
          </a:xfrm>
          <a:prstGeom prst="rect">
            <a:avLst/>
          </a:prstGeom>
        </p:spPr>
        <p:txBody>
          <a:bodyPr wrap="square">
            <a:spAutoFit/>
          </a:bodyPr>
          <a:lstStyle/>
          <a:p>
            <a:r>
              <a:rPr lang="en-US" dirty="0">
                <a:solidFill>
                  <a:schemeClr val="bg1"/>
                </a:solidFill>
              </a:rPr>
              <a:t>http://</a:t>
            </a:r>
            <a:r>
              <a:rPr lang="en-US" dirty="0" err="1">
                <a:solidFill>
                  <a:schemeClr val="bg1"/>
                </a:solidFill>
              </a:rPr>
              <a:t>mrbool.com</a:t>
            </a:r>
            <a:r>
              <a:rPr lang="en-US" dirty="0">
                <a:solidFill>
                  <a:schemeClr val="bg1"/>
                </a:solidFill>
              </a:rPr>
              <a:t>/rest-architectural-elements-and-constraints/29339</a:t>
            </a:r>
          </a:p>
        </p:txBody>
      </p:sp>
    </p:spTree>
    <p:extLst>
      <p:ext uri="{BB962C8B-B14F-4D97-AF65-F5344CB8AC3E}">
        <p14:creationId xmlns:p14="http://schemas.microsoft.com/office/powerpoint/2010/main" val="1368630289"/>
      </p:ext>
    </p:extLst>
  </p:cSld>
  <p:clrMapOvr>
    <a:masterClrMapping/>
  </p:clrMapOvr>
  <p:transition spd="med">
    <p:wipe dir="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E0EFE755-8FCB-8145-B824-7927BB3A4551}"/>
              </a:ext>
            </a:extLst>
          </p:cNvPr>
          <p:cNvSpPr>
            <a:spLocks noGrp="1"/>
          </p:cNvSpPr>
          <p:nvPr>
            <p:ph idx="1"/>
          </p:nvPr>
        </p:nvSpPr>
        <p:spPr>
          <a:xfrm>
            <a:off x="152400" y="3375858"/>
            <a:ext cx="8839200" cy="1253291"/>
          </a:xfrm>
        </p:spPr>
        <p:txBody>
          <a:bodyPr/>
          <a:lstStyle/>
          <a:p>
            <a:r>
              <a:rPr lang="en-US" sz="1800" dirty="0"/>
              <a:t>This concept can be confusing with experience with other approach to session state.</a:t>
            </a:r>
          </a:p>
          <a:p>
            <a:r>
              <a:rPr lang="en-US" sz="1800" dirty="0"/>
              <a:t>Some application frameworks did/do keep session state on the server.</a:t>
            </a:r>
          </a:p>
          <a:p>
            <a:r>
              <a:rPr lang="en-US" sz="1800" dirty="0"/>
              <a:t>Application servers and frameworks have various support for “session state,”</a:t>
            </a:r>
            <a:br>
              <a:rPr lang="en-US" sz="1800" dirty="0"/>
            </a:br>
            <a:r>
              <a:rPr lang="en-US" sz="1800" dirty="0"/>
              <a:t>e.g. https://flask-</a:t>
            </a:r>
            <a:r>
              <a:rPr lang="en-US" sz="1800" dirty="0" err="1"/>
              <a:t>session.readthedocs.io</a:t>
            </a:r>
            <a:r>
              <a:rPr lang="en-US" sz="1800" dirty="0"/>
              <a:t>/</a:t>
            </a:r>
            <a:r>
              <a:rPr lang="en-US" sz="1800" dirty="0" err="1"/>
              <a:t>en</a:t>
            </a:r>
            <a:r>
              <a:rPr lang="en-US" sz="1800" dirty="0"/>
              <a:t>/latest/</a:t>
            </a:r>
          </a:p>
        </p:txBody>
      </p:sp>
      <p:sp>
        <p:nvSpPr>
          <p:cNvPr id="3" name="Title 2">
            <a:extLst>
              <a:ext uri="{FF2B5EF4-FFF2-40B4-BE49-F238E27FC236}">
                <a16:creationId xmlns:a16="http://schemas.microsoft.com/office/drawing/2014/main" id="{D0DE0715-3EB9-F440-B941-4DE802FA0B19}"/>
              </a:ext>
            </a:extLst>
          </p:cNvPr>
          <p:cNvSpPr>
            <a:spLocks noGrp="1"/>
          </p:cNvSpPr>
          <p:nvPr>
            <p:ph type="title"/>
          </p:nvPr>
        </p:nvSpPr>
        <p:spPr/>
        <p:txBody>
          <a:bodyPr/>
          <a:lstStyle/>
          <a:p>
            <a:r>
              <a:rPr lang="en-US" dirty="0"/>
              <a:t>Statelessness</a:t>
            </a:r>
          </a:p>
        </p:txBody>
      </p:sp>
      <p:pic>
        <p:nvPicPr>
          <p:cNvPr id="4" name="Picture 3">
            <a:extLst>
              <a:ext uri="{FF2B5EF4-FFF2-40B4-BE49-F238E27FC236}">
                <a16:creationId xmlns:a16="http://schemas.microsoft.com/office/drawing/2014/main" id="{ED2AE1F5-74C1-F54D-80A8-E07EB586EBAE}"/>
              </a:ext>
            </a:extLst>
          </p:cNvPr>
          <p:cNvPicPr>
            <a:picLocks noChangeAspect="1"/>
          </p:cNvPicPr>
          <p:nvPr/>
        </p:nvPicPr>
        <p:blipFill>
          <a:blip r:embed="rId2"/>
          <a:stretch>
            <a:fillRect/>
          </a:stretch>
        </p:blipFill>
        <p:spPr>
          <a:xfrm>
            <a:off x="44115" y="590550"/>
            <a:ext cx="4527885" cy="2366215"/>
          </a:xfrm>
          <a:prstGeom prst="rect">
            <a:avLst/>
          </a:prstGeom>
        </p:spPr>
      </p:pic>
      <p:pic>
        <p:nvPicPr>
          <p:cNvPr id="5" name="Picture 4">
            <a:extLst>
              <a:ext uri="{FF2B5EF4-FFF2-40B4-BE49-F238E27FC236}">
                <a16:creationId xmlns:a16="http://schemas.microsoft.com/office/drawing/2014/main" id="{440F5065-75A9-2C46-B1FD-AEB71D0F56F2}"/>
              </a:ext>
            </a:extLst>
          </p:cNvPr>
          <p:cNvPicPr>
            <a:picLocks noChangeAspect="1"/>
          </p:cNvPicPr>
          <p:nvPr/>
        </p:nvPicPr>
        <p:blipFill>
          <a:blip r:embed="rId3"/>
          <a:stretch>
            <a:fillRect/>
          </a:stretch>
        </p:blipFill>
        <p:spPr>
          <a:xfrm>
            <a:off x="4641615" y="575509"/>
            <a:ext cx="4408472" cy="2800350"/>
          </a:xfrm>
          <a:prstGeom prst="rect">
            <a:avLst/>
          </a:prstGeom>
        </p:spPr>
      </p:pic>
    </p:spTree>
    <p:extLst>
      <p:ext uri="{BB962C8B-B14F-4D97-AF65-F5344CB8AC3E}">
        <p14:creationId xmlns:p14="http://schemas.microsoft.com/office/powerpoint/2010/main" val="42946346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DE8834-A5D3-3E47-B32E-2E563D105500}"/>
              </a:ext>
            </a:extLst>
          </p:cNvPr>
          <p:cNvSpPr>
            <a:spLocks noGrp="1"/>
          </p:cNvSpPr>
          <p:nvPr>
            <p:ph type="title"/>
          </p:nvPr>
        </p:nvSpPr>
        <p:spPr/>
        <p:txBody>
          <a:bodyPr/>
          <a:lstStyle/>
          <a:p>
            <a:r>
              <a:rPr lang="en-US" dirty="0"/>
              <a:t>Pagination and Field Selection</a:t>
            </a:r>
          </a:p>
        </p:txBody>
      </p:sp>
      <p:pic>
        <p:nvPicPr>
          <p:cNvPr id="4" name="Picture 3">
            <a:extLst>
              <a:ext uri="{FF2B5EF4-FFF2-40B4-BE49-F238E27FC236}">
                <a16:creationId xmlns:a16="http://schemas.microsoft.com/office/drawing/2014/main" id="{039D4E24-8776-4747-BB95-92840AE1FBDF}"/>
              </a:ext>
            </a:extLst>
          </p:cNvPr>
          <p:cNvPicPr>
            <a:picLocks noChangeAspect="1"/>
          </p:cNvPicPr>
          <p:nvPr/>
        </p:nvPicPr>
        <p:blipFill>
          <a:blip r:embed="rId2"/>
          <a:stretch>
            <a:fillRect/>
          </a:stretch>
        </p:blipFill>
        <p:spPr>
          <a:xfrm>
            <a:off x="76200" y="572078"/>
            <a:ext cx="5143011" cy="3790949"/>
          </a:xfrm>
          <a:prstGeom prst="rect">
            <a:avLst/>
          </a:prstGeom>
        </p:spPr>
      </p:pic>
      <p:sp>
        <p:nvSpPr>
          <p:cNvPr id="6" name="TextBox 5">
            <a:extLst>
              <a:ext uri="{FF2B5EF4-FFF2-40B4-BE49-F238E27FC236}">
                <a16:creationId xmlns:a16="http://schemas.microsoft.com/office/drawing/2014/main" id="{CD5BB8E4-E4E8-1D49-841B-511864676069}"/>
              </a:ext>
            </a:extLst>
          </p:cNvPr>
          <p:cNvSpPr txBox="1"/>
          <p:nvPr/>
        </p:nvSpPr>
        <p:spPr>
          <a:xfrm>
            <a:off x="76200" y="4484770"/>
            <a:ext cx="4614110" cy="215444"/>
          </a:xfrm>
          <a:prstGeom prst="rect">
            <a:avLst/>
          </a:prstGeom>
          <a:noFill/>
        </p:spPr>
        <p:txBody>
          <a:bodyPr wrap="square">
            <a:spAutoFit/>
          </a:bodyPr>
          <a:lstStyle/>
          <a:p>
            <a:r>
              <a:rPr lang="en-US" sz="800" dirty="0"/>
              <a:t>https://</a:t>
            </a:r>
            <a:r>
              <a:rPr lang="en-US" sz="800" dirty="0" err="1"/>
              <a:t>www.moesif.com</a:t>
            </a:r>
            <a:r>
              <a:rPr lang="en-US" sz="800" dirty="0"/>
              <a:t>/blog/technical/</a:t>
            </a:r>
            <a:r>
              <a:rPr lang="en-US" sz="800" dirty="0" err="1"/>
              <a:t>api</a:t>
            </a:r>
            <a:r>
              <a:rPr lang="en-US" sz="800" dirty="0"/>
              <a:t>-design/REST-API-Design-Filtering-Sorting-and-Pagination/</a:t>
            </a:r>
          </a:p>
        </p:txBody>
      </p:sp>
      <p:pic>
        <p:nvPicPr>
          <p:cNvPr id="7" name="Picture 6">
            <a:extLst>
              <a:ext uri="{FF2B5EF4-FFF2-40B4-BE49-F238E27FC236}">
                <a16:creationId xmlns:a16="http://schemas.microsoft.com/office/drawing/2014/main" id="{CF5F652B-B154-5745-BB6C-DCFCE4ACEFAB}"/>
              </a:ext>
            </a:extLst>
          </p:cNvPr>
          <p:cNvPicPr>
            <a:picLocks noChangeAspect="1"/>
          </p:cNvPicPr>
          <p:nvPr/>
        </p:nvPicPr>
        <p:blipFill>
          <a:blip r:embed="rId3"/>
          <a:stretch>
            <a:fillRect/>
          </a:stretch>
        </p:blipFill>
        <p:spPr>
          <a:xfrm>
            <a:off x="4945318" y="644145"/>
            <a:ext cx="4122482" cy="1900534"/>
          </a:xfrm>
          <a:prstGeom prst="rect">
            <a:avLst/>
          </a:prstGeom>
        </p:spPr>
      </p:pic>
    </p:spTree>
    <p:extLst>
      <p:ext uri="{BB962C8B-B14F-4D97-AF65-F5344CB8AC3E}">
        <p14:creationId xmlns:p14="http://schemas.microsoft.com/office/powerpoint/2010/main" val="1251989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Middleware</a:t>
            </a:r>
            <a:endParaRPr lang="en-US" altLang="en-US" sz="1600" i="1" dirty="0">
              <a:solidFill>
                <a:schemeClr val="bg1"/>
              </a:solidFill>
            </a:endParaRPr>
          </a:p>
        </p:txBody>
      </p:sp>
      <p:sp>
        <p:nvSpPr>
          <p:cNvPr id="8" name="TextBox 11">
            <a:extLst>
              <a:ext uri="{FF2B5EF4-FFF2-40B4-BE49-F238E27FC236}">
                <a16:creationId xmlns:a16="http://schemas.microsoft.com/office/drawing/2014/main" id="{3652138E-B9E8-9B46-823F-089E8AE2CDE6}"/>
              </a:ext>
            </a:extLst>
          </p:cNvPr>
          <p:cNvSpPr txBox="1">
            <a:spLocks noChangeArrowheads="1"/>
          </p:cNvSpPr>
          <p:nvPr/>
        </p:nvSpPr>
        <p:spPr bwMode="auto">
          <a:xfrm>
            <a:off x="255588" y="4695825"/>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18</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E6156 – Topics in SW Engineering: Lecture 5: APIs, Lambda,  SSO, Events</a:t>
            </a:r>
            <a:br>
              <a:rPr lang="en-US" altLang="en-US" sz="1050" i="1" baseline="0" dirty="0">
                <a:solidFill>
                  <a:schemeClr val="bg1"/>
                </a:solidFill>
              </a:rPr>
            </a:br>
            <a:r>
              <a:rPr lang="de-DE" altLang="en-US" sz="900" i="1" dirty="0">
                <a:solidFill>
                  <a:schemeClr val="bg1"/>
                </a:solidFill>
              </a:rPr>
              <a:t>© Donald F. Ferguson, 2021</a:t>
            </a:r>
            <a:endParaRPr lang="en-US" altLang="en-US" sz="900" i="1" dirty="0">
              <a:solidFill>
                <a:schemeClr val="bg1"/>
              </a:solidFill>
            </a:endParaRPr>
          </a:p>
        </p:txBody>
      </p:sp>
    </p:spTree>
    <p:extLst>
      <p:ext uri="{BB962C8B-B14F-4D97-AF65-F5344CB8AC3E}">
        <p14:creationId xmlns:p14="http://schemas.microsoft.com/office/powerpoint/2010/main" val="32909737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13AF692-70B9-A446-992E-6CBFD3ACBA0B}"/>
              </a:ext>
            </a:extLst>
          </p:cNvPr>
          <p:cNvSpPr>
            <a:spLocks noGrp="1"/>
          </p:cNvSpPr>
          <p:nvPr>
            <p:ph type="title"/>
          </p:nvPr>
        </p:nvSpPr>
        <p:spPr/>
        <p:txBody>
          <a:bodyPr/>
          <a:lstStyle/>
          <a:p>
            <a:r>
              <a:rPr lang="en-US" dirty="0"/>
              <a:t>Middleware</a:t>
            </a:r>
          </a:p>
        </p:txBody>
      </p:sp>
      <p:pic>
        <p:nvPicPr>
          <p:cNvPr id="4" name="Picture 3">
            <a:extLst>
              <a:ext uri="{FF2B5EF4-FFF2-40B4-BE49-F238E27FC236}">
                <a16:creationId xmlns:a16="http://schemas.microsoft.com/office/drawing/2014/main" id="{49FFE3BB-B5A6-1041-8F64-17C359CBEEA9}"/>
              </a:ext>
            </a:extLst>
          </p:cNvPr>
          <p:cNvPicPr>
            <a:picLocks noChangeAspect="1"/>
          </p:cNvPicPr>
          <p:nvPr/>
        </p:nvPicPr>
        <p:blipFill>
          <a:blip r:embed="rId2"/>
          <a:stretch>
            <a:fillRect/>
          </a:stretch>
        </p:blipFill>
        <p:spPr>
          <a:xfrm>
            <a:off x="0" y="885472"/>
            <a:ext cx="9144000" cy="3372556"/>
          </a:xfrm>
          <a:prstGeom prst="rect">
            <a:avLst/>
          </a:prstGeom>
        </p:spPr>
      </p:pic>
    </p:spTree>
    <p:extLst>
      <p:ext uri="{BB962C8B-B14F-4D97-AF65-F5344CB8AC3E}">
        <p14:creationId xmlns:p14="http://schemas.microsoft.com/office/powerpoint/2010/main" val="2484906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Contents</a:t>
            </a:r>
            <a:endParaRPr lang="en-US" altLang="en-US" sz="1600" i="1" dirty="0">
              <a:solidFill>
                <a:schemeClr val="bg1"/>
              </a:solidFill>
            </a:endParaRPr>
          </a:p>
        </p:txBody>
      </p:sp>
      <p:sp>
        <p:nvSpPr>
          <p:cNvPr id="8" name="TextBox 11">
            <a:extLst>
              <a:ext uri="{FF2B5EF4-FFF2-40B4-BE49-F238E27FC236}">
                <a16:creationId xmlns:a16="http://schemas.microsoft.com/office/drawing/2014/main" id="{08996A78-999C-BB4A-8AC0-947192BE80B2}"/>
              </a:ext>
            </a:extLst>
          </p:cNvPr>
          <p:cNvSpPr txBox="1">
            <a:spLocks noChangeArrowheads="1"/>
          </p:cNvSpPr>
          <p:nvPr/>
        </p:nvSpPr>
        <p:spPr bwMode="auto">
          <a:xfrm>
            <a:off x="255588" y="4695825"/>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2</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E6156 – Topics in SW Engineering: Lecture 5: APIs, Lambda,  SSO, Events</a:t>
            </a:r>
            <a:br>
              <a:rPr lang="en-US" altLang="en-US" sz="1050" i="1" baseline="0" dirty="0">
                <a:solidFill>
                  <a:schemeClr val="bg1"/>
                </a:solidFill>
              </a:rPr>
            </a:br>
            <a:r>
              <a:rPr lang="de-DE" altLang="en-US" sz="900" i="1" dirty="0">
                <a:solidFill>
                  <a:schemeClr val="bg1"/>
                </a:solidFill>
              </a:rPr>
              <a:t>© Donald F. Ferguson, 2021</a:t>
            </a:r>
            <a:endParaRPr lang="en-US" altLang="en-US" sz="900" i="1" dirty="0">
              <a:solidFill>
                <a:schemeClr val="bg1"/>
              </a:solidFill>
            </a:endParaRPr>
          </a:p>
        </p:txBody>
      </p:sp>
    </p:spTree>
    <p:extLst>
      <p:ext uri="{BB962C8B-B14F-4D97-AF65-F5344CB8AC3E}">
        <p14:creationId xmlns:p14="http://schemas.microsoft.com/office/powerpoint/2010/main" val="31695895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Middleware – Conceptual Model</a:t>
            </a:r>
          </a:p>
        </p:txBody>
      </p:sp>
      <p:pic>
        <p:nvPicPr>
          <p:cNvPr id="3" name="Picture 2">
            <a:extLst>
              <a:ext uri="{FF2B5EF4-FFF2-40B4-BE49-F238E27FC236}">
                <a16:creationId xmlns:a16="http://schemas.microsoft.com/office/drawing/2014/main" id="{580EA109-55DC-2B42-A37F-4A103CDFD226}"/>
              </a:ext>
            </a:extLst>
          </p:cNvPr>
          <p:cNvPicPr>
            <a:picLocks noChangeAspect="1"/>
          </p:cNvPicPr>
          <p:nvPr/>
        </p:nvPicPr>
        <p:blipFill>
          <a:blip r:embed="rId2"/>
          <a:stretch>
            <a:fillRect/>
          </a:stretch>
        </p:blipFill>
        <p:spPr>
          <a:xfrm>
            <a:off x="209117" y="570764"/>
            <a:ext cx="4473200" cy="2701636"/>
          </a:xfrm>
          <a:prstGeom prst="rect">
            <a:avLst/>
          </a:prstGeom>
        </p:spPr>
      </p:pic>
      <p:pic>
        <p:nvPicPr>
          <p:cNvPr id="1026" name="Picture 2">
            <a:extLst>
              <a:ext uri="{FF2B5EF4-FFF2-40B4-BE49-F238E27FC236}">
                <a16:creationId xmlns:a16="http://schemas.microsoft.com/office/drawing/2014/main" id="{9DC83426-594B-E94E-ACF7-0E60057739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63131" y="1102302"/>
            <a:ext cx="2150846" cy="1469448"/>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a:extLst>
              <a:ext uri="{FF2B5EF4-FFF2-40B4-BE49-F238E27FC236}">
                <a16:creationId xmlns:a16="http://schemas.microsoft.com/office/drawing/2014/main" id="{E5F3CA41-F92B-B74A-A5CE-85ED932ABA57}"/>
              </a:ext>
            </a:extLst>
          </p:cNvPr>
          <p:cNvCxnSpPr>
            <a:cxnSpLocks/>
          </p:cNvCxnSpPr>
          <p:nvPr/>
        </p:nvCxnSpPr>
        <p:spPr>
          <a:xfrm>
            <a:off x="4682317" y="1574223"/>
            <a:ext cx="1217122" cy="0"/>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3ED3CCE2-516C-D044-90BD-1D9638097124}"/>
              </a:ext>
            </a:extLst>
          </p:cNvPr>
          <p:cNvCxnSpPr>
            <a:cxnSpLocks/>
          </p:cNvCxnSpPr>
          <p:nvPr/>
        </p:nvCxnSpPr>
        <p:spPr>
          <a:xfrm flipH="1">
            <a:off x="4682316" y="2140528"/>
            <a:ext cx="1217122" cy="0"/>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sp>
        <p:nvSpPr>
          <p:cNvPr id="9" name="Rounded Rectangle 8">
            <a:extLst>
              <a:ext uri="{FF2B5EF4-FFF2-40B4-BE49-F238E27FC236}">
                <a16:creationId xmlns:a16="http://schemas.microsoft.com/office/drawing/2014/main" id="{C905752B-15D0-5246-9414-0452FA8B5C72}"/>
              </a:ext>
            </a:extLst>
          </p:cNvPr>
          <p:cNvSpPr/>
          <p:nvPr/>
        </p:nvSpPr>
        <p:spPr>
          <a:xfrm>
            <a:off x="1161184" y="514350"/>
            <a:ext cx="6873587" cy="2828925"/>
          </a:xfrm>
          <a:prstGeom prst="roundRect">
            <a:avLst/>
          </a:prstGeom>
          <a:noFill/>
          <a:ln w="28575">
            <a:solidFill>
              <a:srgbClr val="0070C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30" name="Picture 6">
            <a:extLst>
              <a:ext uri="{FF2B5EF4-FFF2-40B4-BE49-F238E27FC236}">
                <a16:creationId xmlns:a16="http://schemas.microsoft.com/office/drawing/2014/main" id="{A77818FA-6DF7-8B49-932A-49734503C20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1778" y="3635982"/>
            <a:ext cx="1243970" cy="993169"/>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Straight Arrow Connector 13">
            <a:extLst>
              <a:ext uri="{FF2B5EF4-FFF2-40B4-BE49-F238E27FC236}">
                <a16:creationId xmlns:a16="http://schemas.microsoft.com/office/drawing/2014/main" id="{D20CE0F5-5AD7-8E4E-83B3-E3C9136EE494}"/>
              </a:ext>
            </a:extLst>
          </p:cNvPr>
          <p:cNvCxnSpPr>
            <a:cxnSpLocks/>
          </p:cNvCxnSpPr>
          <p:nvPr/>
        </p:nvCxnSpPr>
        <p:spPr>
          <a:xfrm>
            <a:off x="1737187" y="3210792"/>
            <a:ext cx="1" cy="532534"/>
          </a:xfrm>
          <a:prstGeom prst="straightConnector1">
            <a:avLst/>
          </a:prstGeom>
          <a:ln w="28575">
            <a:headEnd type="triangle" w="med" len="med"/>
            <a:tailEnd type="triangle" w="med" len="med"/>
          </a:ln>
        </p:spPr>
        <p:style>
          <a:lnRef idx="2">
            <a:schemeClr val="accent1"/>
          </a:lnRef>
          <a:fillRef idx="0">
            <a:schemeClr val="accent1"/>
          </a:fillRef>
          <a:effectRef idx="1">
            <a:schemeClr val="accent1"/>
          </a:effectRef>
          <a:fontRef idx="minor">
            <a:schemeClr val="tx1"/>
          </a:fontRef>
        </p:style>
      </p:cxnSp>
      <p:pic>
        <p:nvPicPr>
          <p:cNvPr id="16" name="Picture 6">
            <a:extLst>
              <a:ext uri="{FF2B5EF4-FFF2-40B4-BE49-F238E27FC236}">
                <a16:creationId xmlns:a16="http://schemas.microsoft.com/office/drawing/2014/main" id="{EE544AB4-8E7A-A643-B568-9D1641263A1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99766" y="3635982"/>
            <a:ext cx="1243970" cy="993169"/>
          </a:xfrm>
          <a:prstGeom prst="rect">
            <a:avLst/>
          </a:prstGeom>
          <a:noFill/>
          <a:extLst>
            <a:ext uri="{909E8E84-426E-40DD-AFC4-6F175D3DCCD1}">
              <a14:hiddenFill xmlns:a14="http://schemas.microsoft.com/office/drawing/2010/main">
                <a:solidFill>
                  <a:srgbClr val="FFFFFF"/>
                </a:solidFill>
              </a14:hiddenFill>
            </a:ext>
          </a:extLst>
        </p:spPr>
      </p:pic>
      <p:cxnSp>
        <p:nvCxnSpPr>
          <p:cNvPr id="17" name="Straight Arrow Connector 16">
            <a:extLst>
              <a:ext uri="{FF2B5EF4-FFF2-40B4-BE49-F238E27FC236}">
                <a16:creationId xmlns:a16="http://schemas.microsoft.com/office/drawing/2014/main" id="{39F702DE-9E77-8042-86F9-FED1B4D11693}"/>
              </a:ext>
            </a:extLst>
          </p:cNvPr>
          <p:cNvCxnSpPr>
            <a:cxnSpLocks/>
          </p:cNvCxnSpPr>
          <p:nvPr/>
        </p:nvCxnSpPr>
        <p:spPr>
          <a:xfrm>
            <a:off x="2935175" y="3210792"/>
            <a:ext cx="1" cy="532534"/>
          </a:xfrm>
          <a:prstGeom prst="straightConnector1">
            <a:avLst/>
          </a:prstGeom>
          <a:ln w="28575">
            <a:headEnd type="triangle" w="med" len="med"/>
            <a:tailEnd type="triangle" w="med" len="med"/>
          </a:ln>
        </p:spPr>
        <p:style>
          <a:lnRef idx="2">
            <a:schemeClr val="accent1"/>
          </a:lnRef>
          <a:fillRef idx="0">
            <a:schemeClr val="accent1"/>
          </a:fillRef>
          <a:effectRef idx="1">
            <a:schemeClr val="accent1"/>
          </a:effectRef>
          <a:fontRef idx="minor">
            <a:schemeClr val="tx1"/>
          </a:fontRef>
        </p:style>
      </p:cxnSp>
      <p:pic>
        <p:nvPicPr>
          <p:cNvPr id="18" name="Picture 6">
            <a:extLst>
              <a:ext uri="{FF2B5EF4-FFF2-40B4-BE49-F238E27FC236}">
                <a16:creationId xmlns:a16="http://schemas.microsoft.com/office/drawing/2014/main" id="{B49C7985-43BA-9646-B660-3C63DB77FAE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11177" y="3625221"/>
            <a:ext cx="1243970" cy="993169"/>
          </a:xfrm>
          <a:prstGeom prst="rect">
            <a:avLst/>
          </a:prstGeom>
          <a:noFill/>
          <a:extLst>
            <a:ext uri="{909E8E84-426E-40DD-AFC4-6F175D3DCCD1}">
              <a14:hiddenFill xmlns:a14="http://schemas.microsoft.com/office/drawing/2010/main">
                <a:solidFill>
                  <a:srgbClr val="FFFFFF"/>
                </a:solidFill>
              </a14:hiddenFill>
            </a:ext>
          </a:extLst>
        </p:spPr>
      </p:pic>
      <p:cxnSp>
        <p:nvCxnSpPr>
          <p:cNvPr id="19" name="Straight Arrow Connector 18">
            <a:extLst>
              <a:ext uri="{FF2B5EF4-FFF2-40B4-BE49-F238E27FC236}">
                <a16:creationId xmlns:a16="http://schemas.microsoft.com/office/drawing/2014/main" id="{36019F34-0010-1F45-B8E2-D17969A4D228}"/>
              </a:ext>
            </a:extLst>
          </p:cNvPr>
          <p:cNvCxnSpPr>
            <a:cxnSpLocks/>
          </p:cNvCxnSpPr>
          <p:nvPr/>
        </p:nvCxnSpPr>
        <p:spPr>
          <a:xfrm>
            <a:off x="4146586" y="3200031"/>
            <a:ext cx="1" cy="532534"/>
          </a:xfrm>
          <a:prstGeom prst="straightConnector1">
            <a:avLst/>
          </a:prstGeom>
          <a:ln w="28575">
            <a:headEnd type="triangle" w="med" len="med"/>
            <a:tailEnd type="triangle" w="med" len="med"/>
          </a:ln>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E258AC36-C13B-FF4F-9A46-9AAE083D02AD}"/>
              </a:ext>
            </a:extLst>
          </p:cNvPr>
          <p:cNvSpPr txBox="1"/>
          <p:nvPr/>
        </p:nvSpPr>
        <p:spPr>
          <a:xfrm>
            <a:off x="4910352" y="3575209"/>
            <a:ext cx="2879571" cy="923330"/>
          </a:xfrm>
          <a:prstGeom prst="rect">
            <a:avLst/>
          </a:prstGeom>
          <a:noFill/>
        </p:spPr>
        <p:txBody>
          <a:bodyPr wrap="none" rtlCol="0">
            <a:spAutoFit/>
          </a:bodyPr>
          <a:lstStyle/>
          <a:p>
            <a:r>
              <a:rPr lang="en-US" dirty="0"/>
              <a:t>There are app server specific</a:t>
            </a:r>
            <a:br>
              <a:rPr lang="en-US" dirty="0"/>
            </a:br>
            <a:r>
              <a:rPr lang="en-US" dirty="0"/>
              <a:t>approaches to injecting into</a:t>
            </a:r>
            <a:br>
              <a:rPr lang="en-US" dirty="0"/>
            </a:br>
            <a:r>
              <a:rPr lang="en-US" dirty="0"/>
              <a:t>the applications.</a:t>
            </a:r>
          </a:p>
        </p:txBody>
      </p:sp>
    </p:spTree>
    <p:extLst>
      <p:ext uri="{BB962C8B-B14F-4D97-AF65-F5344CB8AC3E}">
        <p14:creationId xmlns:p14="http://schemas.microsoft.com/office/powerpoint/2010/main" val="3149115564"/>
      </p:ext>
    </p:extLst>
  </p:cSld>
  <p:clrMapOvr>
    <a:masterClrMapping/>
  </p:clrMapOvr>
  <p:transition spd="med">
    <p:wipe dir="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Middleware and Flask</a:t>
            </a:r>
          </a:p>
        </p:txBody>
      </p:sp>
      <p:pic>
        <p:nvPicPr>
          <p:cNvPr id="4" name="Picture 3">
            <a:extLst>
              <a:ext uri="{FF2B5EF4-FFF2-40B4-BE49-F238E27FC236}">
                <a16:creationId xmlns:a16="http://schemas.microsoft.com/office/drawing/2014/main" id="{F5AD3FF2-BB2F-A247-A52D-071BE70803EA}"/>
              </a:ext>
            </a:extLst>
          </p:cNvPr>
          <p:cNvPicPr>
            <a:picLocks noChangeAspect="1"/>
          </p:cNvPicPr>
          <p:nvPr/>
        </p:nvPicPr>
        <p:blipFill>
          <a:blip r:embed="rId2"/>
          <a:stretch>
            <a:fillRect/>
          </a:stretch>
        </p:blipFill>
        <p:spPr>
          <a:xfrm>
            <a:off x="301267" y="511190"/>
            <a:ext cx="6546775" cy="2699039"/>
          </a:xfrm>
          <a:prstGeom prst="rect">
            <a:avLst/>
          </a:prstGeom>
        </p:spPr>
      </p:pic>
      <p:pic>
        <p:nvPicPr>
          <p:cNvPr id="5" name="Picture 4">
            <a:extLst>
              <a:ext uri="{FF2B5EF4-FFF2-40B4-BE49-F238E27FC236}">
                <a16:creationId xmlns:a16="http://schemas.microsoft.com/office/drawing/2014/main" id="{4E5F323B-C919-5B4E-9F76-2A11B3818E30}"/>
              </a:ext>
            </a:extLst>
          </p:cNvPr>
          <p:cNvPicPr>
            <a:picLocks noChangeAspect="1"/>
          </p:cNvPicPr>
          <p:nvPr/>
        </p:nvPicPr>
        <p:blipFill>
          <a:blip r:embed="rId3"/>
          <a:stretch>
            <a:fillRect/>
          </a:stretch>
        </p:blipFill>
        <p:spPr>
          <a:xfrm>
            <a:off x="164956" y="3737264"/>
            <a:ext cx="6086475" cy="723900"/>
          </a:xfrm>
          <a:prstGeom prst="rect">
            <a:avLst/>
          </a:prstGeom>
        </p:spPr>
      </p:pic>
      <p:sp>
        <p:nvSpPr>
          <p:cNvPr id="7" name="Rounded Rectangle 6">
            <a:extLst>
              <a:ext uri="{FF2B5EF4-FFF2-40B4-BE49-F238E27FC236}">
                <a16:creationId xmlns:a16="http://schemas.microsoft.com/office/drawing/2014/main" id="{CB15D4F3-73D7-BF4A-9454-FF70B4A29AF3}"/>
              </a:ext>
            </a:extLst>
          </p:cNvPr>
          <p:cNvSpPr/>
          <p:nvPr/>
        </p:nvSpPr>
        <p:spPr>
          <a:xfrm>
            <a:off x="4255078" y="793044"/>
            <a:ext cx="4122593" cy="1067666"/>
          </a:xfrm>
          <a:prstGeom prst="roundRect">
            <a:avLst/>
          </a:prstGeom>
          <a:solidFill>
            <a:schemeClr val="bg1">
              <a:lumMod val="65000"/>
            </a:schemeClr>
          </a:solidFill>
        </p:spPr>
        <p:style>
          <a:lnRef idx="1">
            <a:schemeClr val="accent1"/>
          </a:lnRef>
          <a:fillRef idx="3">
            <a:schemeClr val="accent1"/>
          </a:fillRef>
          <a:effectRef idx="2">
            <a:schemeClr val="accent1"/>
          </a:effectRef>
          <a:fontRef idx="minor">
            <a:schemeClr val="lt1"/>
          </a:fontRef>
        </p:style>
        <p:txBody>
          <a:bodyPr rtlCol="0" anchor="ctr"/>
          <a:lstStyle/>
          <a:p>
            <a:pPr marL="214313" indent="-214313">
              <a:buFont typeface="Arial" panose="020B0604020202020204" pitchFamily="34" charset="0"/>
              <a:buChar char="•"/>
            </a:pPr>
            <a:r>
              <a:rPr lang="en-US" dirty="0"/>
              <a:t>White list of URLs</a:t>
            </a:r>
          </a:p>
          <a:p>
            <a:pPr marL="214313" indent="-214313">
              <a:buFont typeface="Arial" panose="020B0604020202020204" pitchFamily="34" charset="0"/>
              <a:buChar char="•"/>
            </a:pPr>
            <a:r>
              <a:rPr lang="en-US" dirty="0"/>
              <a:t>If not on white list:</a:t>
            </a:r>
          </a:p>
          <a:p>
            <a:pPr marL="557213" lvl="1" indent="-214313">
              <a:buFont typeface="Arial" panose="020B0604020202020204" pitchFamily="34" charset="0"/>
              <a:buChar char="•"/>
            </a:pPr>
            <a:r>
              <a:rPr lang="en-US" dirty="0"/>
              <a:t>Verify token</a:t>
            </a:r>
          </a:p>
          <a:p>
            <a:pPr marL="557213" lvl="1" indent="-214313">
              <a:buFont typeface="Arial" panose="020B0604020202020204" pitchFamily="34" charset="0"/>
              <a:buChar char="•"/>
            </a:pPr>
            <a:r>
              <a:rPr lang="en-US" dirty="0"/>
              <a:t>Verify authorization</a:t>
            </a:r>
          </a:p>
        </p:txBody>
      </p:sp>
      <p:sp>
        <p:nvSpPr>
          <p:cNvPr id="20" name="Rounded Rectangle 19">
            <a:extLst>
              <a:ext uri="{FF2B5EF4-FFF2-40B4-BE49-F238E27FC236}">
                <a16:creationId xmlns:a16="http://schemas.microsoft.com/office/drawing/2014/main" id="{5BF37685-9AE7-9443-8EA7-CFB2ED0001E3}"/>
              </a:ext>
            </a:extLst>
          </p:cNvPr>
          <p:cNvSpPr/>
          <p:nvPr/>
        </p:nvSpPr>
        <p:spPr>
          <a:xfrm>
            <a:off x="4255078" y="2142563"/>
            <a:ext cx="4122593" cy="1349519"/>
          </a:xfrm>
          <a:prstGeom prst="roundRect">
            <a:avLst/>
          </a:prstGeom>
          <a:solidFill>
            <a:schemeClr val="bg1">
              <a:lumMod val="65000"/>
            </a:schemeClr>
          </a:solidFill>
        </p:spPr>
        <p:style>
          <a:lnRef idx="1">
            <a:schemeClr val="accent1"/>
          </a:lnRef>
          <a:fillRef idx="3">
            <a:schemeClr val="accent1"/>
          </a:fillRef>
          <a:effectRef idx="2">
            <a:schemeClr val="accent1"/>
          </a:effectRef>
          <a:fontRef idx="minor">
            <a:schemeClr val="lt1"/>
          </a:fontRef>
        </p:style>
        <p:txBody>
          <a:bodyPr rtlCol="0" anchor="ctr"/>
          <a:lstStyle/>
          <a:p>
            <a:pPr marL="214313" indent="-214313">
              <a:buFont typeface="Arial" panose="020B0604020202020204" pitchFamily="34" charset="0"/>
              <a:buChar char="•"/>
            </a:pPr>
            <a:r>
              <a:rPr lang="en-US" dirty="0"/>
              <a:t>List of filters of the form:</a:t>
            </a:r>
          </a:p>
          <a:p>
            <a:pPr marL="557213" lvl="1" indent="-214313">
              <a:buFont typeface="Arial" panose="020B0604020202020204" pitchFamily="34" charset="0"/>
              <a:buChar char="•"/>
            </a:pPr>
            <a:r>
              <a:rPr lang="en-US" dirty="0"/>
              <a:t>URL</a:t>
            </a:r>
          </a:p>
          <a:p>
            <a:pPr marL="557213" lvl="1" indent="-214313">
              <a:buFont typeface="Arial" panose="020B0604020202020204" pitchFamily="34" charset="0"/>
              <a:buChar char="•"/>
            </a:pPr>
            <a:r>
              <a:rPr lang="en-US" dirty="0"/>
              <a:t>HTTP Method</a:t>
            </a:r>
          </a:p>
          <a:p>
            <a:pPr marL="557213" lvl="1" indent="-214313">
              <a:buFont typeface="Arial" panose="020B0604020202020204" pitchFamily="34" charset="0"/>
              <a:buChar char="•"/>
            </a:pPr>
            <a:r>
              <a:rPr lang="en-US" dirty="0"/>
              <a:t>SNS topic to use</a:t>
            </a:r>
          </a:p>
          <a:p>
            <a:pPr marL="214313" indent="-214313">
              <a:buFont typeface="Arial" panose="020B0604020202020204" pitchFamily="34" charset="0"/>
              <a:buChar char="•"/>
            </a:pPr>
            <a:r>
              <a:rPr lang="en-US" dirty="0"/>
              <a:t>Send an event to SNS if matches filter</a:t>
            </a:r>
          </a:p>
        </p:txBody>
      </p:sp>
      <p:sp>
        <p:nvSpPr>
          <p:cNvPr id="8" name="TextBox 7">
            <a:extLst>
              <a:ext uri="{FF2B5EF4-FFF2-40B4-BE49-F238E27FC236}">
                <a16:creationId xmlns:a16="http://schemas.microsoft.com/office/drawing/2014/main" id="{D4DD21B5-62D4-B842-8430-9ECD1BB6BF78}"/>
              </a:ext>
            </a:extLst>
          </p:cNvPr>
          <p:cNvSpPr txBox="1"/>
          <p:nvPr/>
        </p:nvSpPr>
        <p:spPr>
          <a:xfrm>
            <a:off x="5681230" y="4068041"/>
            <a:ext cx="2424446" cy="369332"/>
          </a:xfrm>
          <a:prstGeom prst="rect">
            <a:avLst/>
          </a:prstGeom>
          <a:noFill/>
        </p:spPr>
        <p:txBody>
          <a:bodyPr wrap="none" rtlCol="0">
            <a:spAutoFit/>
          </a:bodyPr>
          <a:lstStyle/>
          <a:p>
            <a:r>
              <a:rPr lang="en-US" dirty="0"/>
              <a:t>Show some demo code.</a:t>
            </a:r>
          </a:p>
        </p:txBody>
      </p:sp>
    </p:spTree>
    <p:extLst>
      <p:ext uri="{BB962C8B-B14F-4D97-AF65-F5344CB8AC3E}">
        <p14:creationId xmlns:p14="http://schemas.microsoft.com/office/powerpoint/2010/main" val="1396337106"/>
      </p:ext>
    </p:extLst>
  </p:cSld>
  <p:clrMapOvr>
    <a:masterClrMapping/>
  </p:clrMapOvr>
  <p:transition spd="med">
    <p:wipe dir="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16E610C-A8F4-C545-A863-3AE274F1DC09}"/>
              </a:ext>
            </a:extLst>
          </p:cNvPr>
          <p:cNvSpPr>
            <a:spLocks noGrp="1"/>
          </p:cNvSpPr>
          <p:nvPr>
            <p:ph idx="1"/>
          </p:nvPr>
        </p:nvSpPr>
        <p:spPr>
          <a:xfrm>
            <a:off x="138481" y="552450"/>
            <a:ext cx="8839200" cy="4038600"/>
          </a:xfrm>
        </p:spPr>
        <p:txBody>
          <a:bodyPr/>
          <a:lstStyle/>
          <a:p>
            <a:r>
              <a:rPr lang="en-US" dirty="0"/>
              <a:t>Add </a:t>
            </a:r>
            <a:r>
              <a:rPr lang="en-US" dirty="0" err="1"/>
              <a:t>before_request</a:t>
            </a:r>
            <a:r>
              <a:rPr lang="en-US" dirty="0"/>
              <a:t> and </a:t>
            </a:r>
            <a:r>
              <a:rPr lang="en-US" dirty="0" err="1"/>
              <a:t>after_request</a:t>
            </a:r>
            <a:r>
              <a:rPr lang="en-US" dirty="0"/>
              <a:t> to microservices.</a:t>
            </a:r>
            <a:br>
              <a:rPr lang="en-US" dirty="0"/>
            </a:br>
            <a:r>
              <a:rPr lang="en-US" dirty="0"/>
              <a:t>(Note: There are other approaches).</a:t>
            </a:r>
          </a:p>
          <a:p>
            <a:r>
              <a:rPr lang="en-US" dirty="0"/>
              <a:t>Implement two middleware interceptors:</a:t>
            </a:r>
          </a:p>
          <a:p>
            <a:pPr lvl="1"/>
            <a:r>
              <a:rPr lang="en-US" dirty="0"/>
              <a:t>Security</a:t>
            </a:r>
          </a:p>
          <a:p>
            <a:pPr lvl="2"/>
            <a:r>
              <a:rPr lang="en-US" dirty="0"/>
              <a:t>Configured with a JSON file.</a:t>
            </a:r>
          </a:p>
          <a:p>
            <a:pPr lvl="2"/>
            <a:r>
              <a:rPr lang="en-US" dirty="0"/>
              <a:t>File lists which {path, method} require being logged on.</a:t>
            </a:r>
          </a:p>
          <a:p>
            <a:pPr lvl="2"/>
            <a:r>
              <a:rPr lang="en-US" dirty="0"/>
              <a:t>While IDs can perform which methods on which paths.</a:t>
            </a:r>
          </a:p>
          <a:p>
            <a:pPr lvl="2"/>
            <a:r>
              <a:rPr lang="en-US" dirty="0"/>
              <a:t>Automates driving login redirect (401 – Unauthorized)</a:t>
            </a:r>
          </a:p>
          <a:p>
            <a:pPr lvl="2"/>
            <a:r>
              <a:rPr lang="en-US" dirty="0"/>
              <a:t>Checks authorization (403– Forbidden)</a:t>
            </a:r>
          </a:p>
          <a:p>
            <a:pPr lvl="1"/>
            <a:r>
              <a:rPr lang="en-US" dirty="0"/>
              <a:t>Notification:</a:t>
            </a:r>
          </a:p>
          <a:p>
            <a:pPr lvl="2"/>
            <a:r>
              <a:rPr lang="en-US" dirty="0"/>
              <a:t>Configured with JSON file.</a:t>
            </a:r>
          </a:p>
          <a:p>
            <a:pPr lvl="2"/>
            <a:r>
              <a:rPr lang="en-US" dirty="0"/>
              <a:t>File lists which operations emit a before and/or after event to an SNS topic.</a:t>
            </a:r>
          </a:p>
          <a:p>
            <a:r>
              <a:rPr lang="en-US" dirty="0"/>
              <a:t>We will use notification to drive some other things like webhooks.</a:t>
            </a:r>
          </a:p>
        </p:txBody>
      </p:sp>
      <p:sp>
        <p:nvSpPr>
          <p:cNvPr id="3" name="Title 2">
            <a:extLst>
              <a:ext uri="{FF2B5EF4-FFF2-40B4-BE49-F238E27FC236}">
                <a16:creationId xmlns:a16="http://schemas.microsoft.com/office/drawing/2014/main" id="{646BD7F6-06E1-0145-BB32-7DC3520EE9E7}"/>
              </a:ext>
            </a:extLst>
          </p:cNvPr>
          <p:cNvSpPr>
            <a:spLocks noGrp="1"/>
          </p:cNvSpPr>
          <p:nvPr>
            <p:ph type="title"/>
          </p:nvPr>
        </p:nvSpPr>
        <p:spPr/>
        <p:txBody>
          <a:bodyPr/>
          <a:lstStyle/>
          <a:p>
            <a:r>
              <a:rPr lang="en-US" dirty="0"/>
              <a:t>So, How Will We Use This?</a:t>
            </a:r>
          </a:p>
        </p:txBody>
      </p:sp>
    </p:spTree>
    <p:extLst>
      <p:ext uri="{BB962C8B-B14F-4D97-AF65-F5344CB8AC3E}">
        <p14:creationId xmlns:p14="http://schemas.microsoft.com/office/powerpoint/2010/main" val="40164236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Event Drive Processing</a:t>
            </a:r>
            <a:br>
              <a:rPr lang="en-US" altLang="en-US" sz="2800" i="1" dirty="0">
                <a:solidFill>
                  <a:schemeClr val="bg1"/>
                </a:solidFill>
              </a:rPr>
            </a:br>
            <a:r>
              <a:rPr lang="en-US" altLang="en-US" sz="2800" i="1" dirty="0">
                <a:solidFill>
                  <a:schemeClr val="bg1"/>
                </a:solidFill>
              </a:rPr>
              <a:t>Publish/Subscribe</a:t>
            </a:r>
            <a:endParaRPr lang="en-US" altLang="en-US" sz="1600" i="1" dirty="0">
              <a:solidFill>
                <a:schemeClr val="bg1"/>
              </a:solidFill>
            </a:endParaRPr>
          </a:p>
        </p:txBody>
      </p:sp>
      <p:sp>
        <p:nvSpPr>
          <p:cNvPr id="8" name="TextBox 11">
            <a:extLst>
              <a:ext uri="{FF2B5EF4-FFF2-40B4-BE49-F238E27FC236}">
                <a16:creationId xmlns:a16="http://schemas.microsoft.com/office/drawing/2014/main" id="{3652138E-B9E8-9B46-823F-089E8AE2CDE6}"/>
              </a:ext>
            </a:extLst>
          </p:cNvPr>
          <p:cNvSpPr txBox="1">
            <a:spLocks noChangeArrowheads="1"/>
          </p:cNvSpPr>
          <p:nvPr/>
        </p:nvSpPr>
        <p:spPr bwMode="auto">
          <a:xfrm>
            <a:off x="255588" y="4695825"/>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23</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E6156 – Topics in SW Engineering: Lecture 5: APIs, Lambda,  SSO, Events</a:t>
            </a:r>
            <a:br>
              <a:rPr lang="en-US" altLang="en-US" sz="1050" i="1" baseline="0" dirty="0">
                <a:solidFill>
                  <a:schemeClr val="bg1"/>
                </a:solidFill>
              </a:rPr>
            </a:br>
            <a:r>
              <a:rPr lang="de-DE" altLang="en-US" sz="900" i="1" dirty="0">
                <a:solidFill>
                  <a:schemeClr val="bg1"/>
                </a:solidFill>
              </a:rPr>
              <a:t>© Donald F. Ferguson, 2021</a:t>
            </a:r>
            <a:endParaRPr lang="en-US" altLang="en-US" sz="900" i="1" dirty="0">
              <a:solidFill>
                <a:schemeClr val="bg1"/>
              </a:solidFill>
            </a:endParaRPr>
          </a:p>
        </p:txBody>
      </p:sp>
    </p:spTree>
    <p:extLst>
      <p:ext uri="{BB962C8B-B14F-4D97-AF65-F5344CB8AC3E}">
        <p14:creationId xmlns:p14="http://schemas.microsoft.com/office/powerpoint/2010/main" val="382781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4105F3A-51C4-6647-9D86-7EE5EC80BF67}"/>
              </a:ext>
            </a:extLst>
          </p:cNvPr>
          <p:cNvSpPr>
            <a:spLocks noChangeArrowheads="1"/>
          </p:cNvSpPr>
          <p:nvPr/>
        </p:nvSpPr>
        <p:spPr bwMode="auto">
          <a:xfrm>
            <a:off x="0" y="0"/>
            <a:ext cx="9144000" cy="457200"/>
          </a:xfrm>
          <a:prstGeom prst="rect">
            <a:avLst/>
          </a:prstGeom>
          <a:solidFill>
            <a:schemeClr val="tx1"/>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lgn="ctr" defTabSz="685800" fontAlgn="auto">
              <a:spcBef>
                <a:spcPct val="0"/>
              </a:spcBef>
              <a:spcAft>
                <a:spcPts val="0"/>
              </a:spcAft>
              <a:buNone/>
              <a:defRPr/>
            </a:pPr>
            <a:endParaRPr lang="en-US" altLang="en-US" sz="1800">
              <a:solidFill>
                <a:srgbClr val="E6B9B8"/>
              </a:solidFill>
            </a:endParaRPr>
          </a:p>
        </p:txBody>
      </p:sp>
      <p:sp>
        <p:nvSpPr>
          <p:cNvPr id="33794" name="Rectangle 7">
            <a:extLst>
              <a:ext uri="{FF2B5EF4-FFF2-40B4-BE49-F238E27FC236}">
                <a16:creationId xmlns:a16="http://schemas.microsoft.com/office/drawing/2014/main" id="{2D8A47D8-DB33-E34B-A433-FC79FD290EAE}"/>
              </a:ext>
            </a:extLst>
          </p:cNvPr>
          <p:cNvSpPr>
            <a:spLocks noChangeArrowheads="1"/>
          </p:cNvSpPr>
          <p:nvPr/>
        </p:nvSpPr>
        <p:spPr bwMode="auto">
          <a:xfrm>
            <a:off x="228600" y="1"/>
            <a:ext cx="68087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defTabSz="685800" fontAlgn="auto">
              <a:spcBef>
                <a:spcPct val="0"/>
              </a:spcBef>
              <a:spcAft>
                <a:spcPts val="0"/>
              </a:spcAft>
              <a:buNone/>
              <a:defRPr/>
            </a:pPr>
            <a:r>
              <a:rPr lang="en-US" altLang="en-US" sz="2400" dirty="0">
                <a:solidFill>
                  <a:prstClr val="white"/>
                </a:solidFill>
              </a:rPr>
              <a:t>Pub/Sub – Event Driven Processing</a:t>
            </a:r>
          </a:p>
        </p:txBody>
      </p:sp>
      <p:sp>
        <p:nvSpPr>
          <p:cNvPr id="10" name="Rectangle 9">
            <a:extLst>
              <a:ext uri="{FF2B5EF4-FFF2-40B4-BE49-F238E27FC236}">
                <a16:creationId xmlns:a16="http://schemas.microsoft.com/office/drawing/2014/main" id="{4CC9306B-77CF-0642-A169-30EED6284340}"/>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lgn="ctr" defTabSz="685800" fontAlgn="auto">
              <a:spcBef>
                <a:spcPct val="0"/>
              </a:spcBef>
              <a:spcAft>
                <a:spcPts val="0"/>
              </a:spcAft>
              <a:buNone/>
              <a:defRPr/>
            </a:pPr>
            <a:endParaRPr lang="en-US" altLang="en-US" sz="1800">
              <a:solidFill>
                <a:srgbClr val="E6B9B8"/>
              </a:solidFill>
            </a:endParaRPr>
          </a:p>
        </p:txBody>
      </p:sp>
      <p:pic>
        <p:nvPicPr>
          <p:cNvPr id="33797" name="Picture 10">
            <a:extLst>
              <a:ext uri="{FF2B5EF4-FFF2-40B4-BE49-F238E27FC236}">
                <a16:creationId xmlns:a16="http://schemas.microsoft.com/office/drawing/2014/main" id="{394CC7E9-BC31-9C40-9A4D-8B84424E0D4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62801" y="4803776"/>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a:extLst>
              <a:ext uri="{FF2B5EF4-FFF2-40B4-BE49-F238E27FC236}">
                <a16:creationId xmlns:a16="http://schemas.microsoft.com/office/drawing/2014/main" id="{435DA550-B24D-2548-A9EA-7D6077A42A60}"/>
              </a:ext>
            </a:extLst>
          </p:cNvPr>
          <p:cNvSpPr/>
          <p:nvPr/>
        </p:nvSpPr>
        <p:spPr>
          <a:xfrm>
            <a:off x="6134929" y="666277"/>
            <a:ext cx="1222513" cy="4596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en-US" sz="1350">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CB0FD1FD-E95E-FA4B-9353-B092A9DB74DE}"/>
              </a:ext>
            </a:extLst>
          </p:cNvPr>
          <p:cNvSpPr>
            <a:spLocks noGrp="1"/>
          </p:cNvSpPr>
          <p:nvPr>
            <p:ph idx="1"/>
          </p:nvPr>
        </p:nvSpPr>
        <p:spPr/>
        <p:txBody>
          <a:bodyPr>
            <a:normAutofit/>
          </a:bodyPr>
          <a:lstStyle/>
          <a:p>
            <a:pPr marL="0" indent="0">
              <a:buNone/>
            </a:pPr>
            <a:r>
              <a:rPr lang="en-US" sz="1200" dirty="0"/>
              <a:t>“In </a:t>
            </a:r>
            <a:r>
              <a:rPr lang="en-US" sz="1200" dirty="0">
                <a:hlinkClick r:id="rId4" tooltip="Software architecture"/>
              </a:rPr>
              <a:t>software architecture</a:t>
            </a:r>
            <a:r>
              <a:rPr lang="en-US" sz="1200" dirty="0"/>
              <a:t>, </a:t>
            </a:r>
            <a:r>
              <a:rPr lang="en-US" sz="1200" b="1" dirty="0"/>
              <a:t>publish–subscribe</a:t>
            </a:r>
            <a:r>
              <a:rPr lang="en-US" sz="1200" dirty="0"/>
              <a:t> is a </a:t>
            </a:r>
            <a:r>
              <a:rPr lang="en-US" sz="1200" dirty="0">
                <a:hlinkClick r:id="rId5" tooltip="Messaging pattern"/>
              </a:rPr>
              <a:t>messaging pattern</a:t>
            </a:r>
            <a:r>
              <a:rPr lang="en-US" sz="1200" dirty="0"/>
              <a:t> where senders of </a:t>
            </a:r>
            <a:r>
              <a:rPr lang="en-US" sz="1200" dirty="0">
                <a:hlinkClick r:id="rId6" tooltip="Message passing"/>
              </a:rPr>
              <a:t>messages</a:t>
            </a:r>
            <a:r>
              <a:rPr lang="en-US" sz="1200" dirty="0"/>
              <a:t>, called publishers, do not program the messages to be sent directly to specific receivers, called subscribers, but instead categorize published messages into classes without knowledge of which subscribers, if any, there may be. Similarly, subscribers express interest in one or more classes and only receive messages that are of interest, without knowledge of which publishers, if any, there are.</a:t>
            </a:r>
          </a:p>
          <a:p>
            <a:pPr marL="0" indent="0">
              <a:buNone/>
            </a:pPr>
            <a:r>
              <a:rPr lang="en-US" sz="1200" dirty="0"/>
              <a:t>Publish–subscribe is a sibling of the </a:t>
            </a:r>
            <a:r>
              <a:rPr lang="en-US" sz="1200" dirty="0">
                <a:hlinkClick r:id="rId7" tooltip="Message queue"/>
              </a:rPr>
              <a:t>message queue</a:t>
            </a:r>
            <a:r>
              <a:rPr lang="en-US" sz="1200" dirty="0"/>
              <a:t> paradigm, and is typically one part of a larger </a:t>
            </a:r>
            <a:r>
              <a:rPr lang="en-US" sz="1200" dirty="0">
                <a:hlinkClick r:id="rId8" tooltip="Message-oriented middleware"/>
              </a:rPr>
              <a:t>message-oriented middleware</a:t>
            </a:r>
            <a:r>
              <a:rPr lang="en-US" sz="1200" dirty="0"/>
              <a:t> system. Most messaging systems support both the pub/sub and message queue models in their </a:t>
            </a:r>
            <a:r>
              <a:rPr lang="en-US" sz="1200" dirty="0">
                <a:hlinkClick r:id="rId9" tooltip="Application programming interface"/>
              </a:rPr>
              <a:t>API</a:t>
            </a:r>
            <a:r>
              <a:rPr lang="en-US" sz="1200" dirty="0"/>
              <a:t>, e.g. </a:t>
            </a:r>
            <a:r>
              <a:rPr lang="en-US" sz="1200" dirty="0">
                <a:hlinkClick r:id="rId10" tooltip="Java Message Service"/>
              </a:rPr>
              <a:t>Java Message Service</a:t>
            </a:r>
            <a:r>
              <a:rPr lang="en-US" sz="1200" dirty="0"/>
              <a:t> (JMS).</a:t>
            </a:r>
          </a:p>
          <a:p>
            <a:pPr marL="0" indent="0">
              <a:buNone/>
            </a:pPr>
            <a:r>
              <a:rPr lang="en-US" sz="1200" dirty="0"/>
              <a:t>This pattern provides greater network </a:t>
            </a:r>
            <a:r>
              <a:rPr lang="en-US" sz="1200" u="sng" dirty="0">
                <a:hlinkClick r:id="rId11"/>
              </a:rPr>
              <a:t>scalability</a:t>
            </a:r>
            <a:r>
              <a:rPr lang="en-US" sz="1200" dirty="0"/>
              <a:t> and a more dynamic </a:t>
            </a:r>
            <a:r>
              <a:rPr lang="en-US" sz="1200" dirty="0">
                <a:hlinkClick r:id="rId12" tooltip="Network topology"/>
              </a:rPr>
              <a:t>network topology</a:t>
            </a:r>
            <a:r>
              <a:rPr lang="en-US" sz="1200" dirty="0"/>
              <a:t>, with a resulting decreased flexibility to modify the publisher and the structure of the published data.”</a:t>
            </a:r>
          </a:p>
          <a:p>
            <a:pPr marL="0" indent="0">
              <a:buNone/>
            </a:pPr>
            <a:endParaRPr lang="en-US" sz="1200" dirty="0"/>
          </a:p>
          <a:p>
            <a:pPr marL="0" indent="0">
              <a:buNone/>
            </a:pPr>
            <a:br>
              <a:rPr lang="en-US" sz="1200" dirty="0"/>
            </a:br>
            <a:br>
              <a:rPr lang="en-US" sz="1200" dirty="0"/>
            </a:br>
            <a:r>
              <a:rPr lang="en-US" sz="1200" dirty="0"/>
              <a:t>It also support loose coupling for application</a:t>
            </a:r>
            <a:br>
              <a:rPr lang="en-US" sz="1200" dirty="0"/>
            </a:br>
            <a:r>
              <a:rPr lang="en-US" sz="1200" dirty="0"/>
              <a:t>evolution and agility.</a:t>
            </a:r>
          </a:p>
          <a:p>
            <a:pPr marL="0" indent="0">
              <a:buNone/>
            </a:pPr>
            <a:endParaRPr lang="en-US" sz="1200" dirty="0"/>
          </a:p>
          <a:p>
            <a:pPr marL="0" indent="0">
              <a:buNone/>
            </a:pPr>
            <a:r>
              <a:rPr lang="en-US" sz="1200" dirty="0"/>
              <a:t>I can add and evolve services without modifying</a:t>
            </a:r>
            <a:br>
              <a:rPr lang="en-US" sz="1200" dirty="0"/>
            </a:br>
            <a:r>
              <a:rPr lang="en-US" sz="1200" dirty="0"/>
              <a:t>the services.</a:t>
            </a:r>
          </a:p>
          <a:p>
            <a:endParaRPr lang="en-US" sz="1200" dirty="0"/>
          </a:p>
        </p:txBody>
      </p:sp>
      <p:pic>
        <p:nvPicPr>
          <p:cNvPr id="6" name="Picture 5">
            <a:extLst>
              <a:ext uri="{FF2B5EF4-FFF2-40B4-BE49-F238E27FC236}">
                <a16:creationId xmlns:a16="http://schemas.microsoft.com/office/drawing/2014/main" id="{5E443958-836D-AD4B-BE35-233E3E698111}"/>
              </a:ext>
            </a:extLst>
          </p:cNvPr>
          <p:cNvPicPr>
            <a:picLocks noChangeAspect="1"/>
          </p:cNvPicPr>
          <p:nvPr/>
        </p:nvPicPr>
        <p:blipFill>
          <a:blip r:embed="rId13"/>
          <a:stretch>
            <a:fillRect/>
          </a:stretch>
        </p:blipFill>
        <p:spPr>
          <a:xfrm>
            <a:off x="4224475" y="2235106"/>
            <a:ext cx="4663938" cy="2353763"/>
          </a:xfrm>
          <a:prstGeom prst="rect">
            <a:avLst/>
          </a:prstGeom>
        </p:spPr>
      </p:pic>
      <p:sp>
        <p:nvSpPr>
          <p:cNvPr id="8" name="Rectangle 7">
            <a:extLst>
              <a:ext uri="{FF2B5EF4-FFF2-40B4-BE49-F238E27FC236}">
                <a16:creationId xmlns:a16="http://schemas.microsoft.com/office/drawing/2014/main" id="{EE578870-E01D-A441-8B96-A1602E462EA3}"/>
              </a:ext>
            </a:extLst>
          </p:cNvPr>
          <p:cNvSpPr/>
          <p:nvPr/>
        </p:nvSpPr>
        <p:spPr>
          <a:xfrm>
            <a:off x="255588" y="2369528"/>
            <a:ext cx="6230983" cy="230832"/>
          </a:xfrm>
          <a:prstGeom prst="rect">
            <a:avLst/>
          </a:prstGeom>
        </p:spPr>
        <p:txBody>
          <a:bodyPr wrap="square">
            <a:spAutoFit/>
          </a:bodyPr>
          <a:lstStyle/>
          <a:p>
            <a:r>
              <a:rPr lang="en-US" sz="900" dirty="0"/>
              <a:t>https://</a:t>
            </a:r>
            <a:r>
              <a:rPr lang="en-US" sz="900" dirty="0" err="1"/>
              <a:t>en.wikipedia.org</a:t>
            </a:r>
            <a:r>
              <a:rPr lang="en-US" sz="900" dirty="0"/>
              <a:t>/wiki/Publish%E2%80%93subscribe_pattern</a:t>
            </a:r>
          </a:p>
        </p:txBody>
      </p:sp>
      <p:cxnSp>
        <p:nvCxnSpPr>
          <p:cNvPr id="11" name="Straight Arrow Connector 10">
            <a:extLst>
              <a:ext uri="{FF2B5EF4-FFF2-40B4-BE49-F238E27FC236}">
                <a16:creationId xmlns:a16="http://schemas.microsoft.com/office/drawing/2014/main" id="{3FDDE935-B153-6243-9917-DF57C45094EB}"/>
              </a:ext>
            </a:extLst>
          </p:cNvPr>
          <p:cNvCxnSpPr>
            <a:cxnSpLocks/>
          </p:cNvCxnSpPr>
          <p:nvPr/>
        </p:nvCxnSpPr>
        <p:spPr>
          <a:xfrm>
            <a:off x="4876800" y="2876550"/>
            <a:ext cx="457200" cy="1524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C9186507-9C54-8F4D-A827-C76F7AF5F640}"/>
              </a:ext>
            </a:extLst>
          </p:cNvPr>
          <p:cNvCxnSpPr>
            <a:cxnSpLocks/>
          </p:cNvCxnSpPr>
          <p:nvPr/>
        </p:nvCxnSpPr>
        <p:spPr>
          <a:xfrm flipV="1">
            <a:off x="4876800" y="3709504"/>
            <a:ext cx="304800" cy="8144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0" name="Straight Arrow Connector 19">
            <a:extLst>
              <a:ext uri="{FF2B5EF4-FFF2-40B4-BE49-F238E27FC236}">
                <a16:creationId xmlns:a16="http://schemas.microsoft.com/office/drawing/2014/main" id="{BCFD0836-1BDB-BF49-97E4-D56E4B51BF05}"/>
              </a:ext>
            </a:extLst>
          </p:cNvPr>
          <p:cNvCxnSpPr>
            <a:cxnSpLocks/>
          </p:cNvCxnSpPr>
          <p:nvPr/>
        </p:nvCxnSpPr>
        <p:spPr>
          <a:xfrm flipV="1">
            <a:off x="5638800" y="3315507"/>
            <a:ext cx="685800" cy="27910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F0B52717-15BB-5D46-8F41-02B68FCF0A4B}"/>
              </a:ext>
            </a:extLst>
          </p:cNvPr>
          <p:cNvCxnSpPr>
            <a:cxnSpLocks/>
          </p:cNvCxnSpPr>
          <p:nvPr/>
        </p:nvCxnSpPr>
        <p:spPr>
          <a:xfrm>
            <a:off x="5638800" y="3006174"/>
            <a:ext cx="685800" cy="30933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A8240AB7-0B19-5441-9A0C-F4D74222D691}"/>
              </a:ext>
            </a:extLst>
          </p:cNvPr>
          <p:cNvCxnSpPr>
            <a:cxnSpLocks/>
          </p:cNvCxnSpPr>
          <p:nvPr/>
        </p:nvCxnSpPr>
        <p:spPr>
          <a:xfrm flipV="1">
            <a:off x="6694488" y="2876550"/>
            <a:ext cx="468313" cy="36477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id="{3FE69F71-3EFF-0040-BA36-9FF8A2986F1C}"/>
              </a:ext>
            </a:extLst>
          </p:cNvPr>
          <p:cNvCxnSpPr>
            <a:cxnSpLocks/>
          </p:cNvCxnSpPr>
          <p:nvPr/>
        </p:nvCxnSpPr>
        <p:spPr>
          <a:xfrm flipV="1">
            <a:off x="6694488" y="3315507"/>
            <a:ext cx="468313" cy="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DFAA6557-4A30-0D4D-87DF-87772CC20A86}"/>
              </a:ext>
            </a:extLst>
          </p:cNvPr>
          <p:cNvCxnSpPr>
            <a:cxnSpLocks/>
          </p:cNvCxnSpPr>
          <p:nvPr/>
        </p:nvCxnSpPr>
        <p:spPr>
          <a:xfrm>
            <a:off x="6674895" y="3432998"/>
            <a:ext cx="487906" cy="35795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315911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4105F3A-51C4-6647-9D86-7EE5EC80BF67}"/>
              </a:ext>
            </a:extLst>
          </p:cNvPr>
          <p:cNvSpPr>
            <a:spLocks noChangeArrowheads="1"/>
          </p:cNvSpPr>
          <p:nvPr/>
        </p:nvSpPr>
        <p:spPr bwMode="auto">
          <a:xfrm>
            <a:off x="0" y="0"/>
            <a:ext cx="9144000" cy="457200"/>
          </a:xfrm>
          <a:prstGeom prst="rect">
            <a:avLst/>
          </a:prstGeom>
          <a:solidFill>
            <a:schemeClr val="tx1"/>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lgn="ctr" defTabSz="685800" fontAlgn="auto">
              <a:spcBef>
                <a:spcPct val="0"/>
              </a:spcBef>
              <a:spcAft>
                <a:spcPts val="0"/>
              </a:spcAft>
              <a:buNone/>
              <a:defRPr/>
            </a:pPr>
            <a:endParaRPr lang="en-US" altLang="en-US" sz="1800">
              <a:solidFill>
                <a:srgbClr val="E6B9B8"/>
              </a:solidFill>
            </a:endParaRPr>
          </a:p>
        </p:txBody>
      </p:sp>
      <p:sp>
        <p:nvSpPr>
          <p:cNvPr id="33794" name="Rectangle 7">
            <a:extLst>
              <a:ext uri="{FF2B5EF4-FFF2-40B4-BE49-F238E27FC236}">
                <a16:creationId xmlns:a16="http://schemas.microsoft.com/office/drawing/2014/main" id="{2D8A47D8-DB33-E34B-A433-FC79FD290EAE}"/>
              </a:ext>
            </a:extLst>
          </p:cNvPr>
          <p:cNvSpPr>
            <a:spLocks noChangeArrowheads="1"/>
          </p:cNvSpPr>
          <p:nvPr/>
        </p:nvSpPr>
        <p:spPr bwMode="auto">
          <a:xfrm>
            <a:off x="228600" y="1"/>
            <a:ext cx="68087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defTabSz="685800" fontAlgn="auto">
              <a:spcBef>
                <a:spcPct val="0"/>
              </a:spcBef>
              <a:spcAft>
                <a:spcPts val="0"/>
              </a:spcAft>
              <a:buNone/>
              <a:defRPr/>
            </a:pPr>
            <a:r>
              <a:rPr lang="en-US" altLang="en-US" sz="2400" dirty="0">
                <a:solidFill>
                  <a:prstClr val="white"/>
                </a:solidFill>
              </a:rPr>
              <a:t>Pub/Sub – Simple Notification Service</a:t>
            </a:r>
          </a:p>
        </p:txBody>
      </p:sp>
      <p:sp>
        <p:nvSpPr>
          <p:cNvPr id="10" name="Rectangle 9">
            <a:extLst>
              <a:ext uri="{FF2B5EF4-FFF2-40B4-BE49-F238E27FC236}">
                <a16:creationId xmlns:a16="http://schemas.microsoft.com/office/drawing/2014/main" id="{4CC9306B-77CF-0642-A169-30EED6284340}"/>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lgn="ctr" defTabSz="685800" fontAlgn="auto">
              <a:spcBef>
                <a:spcPct val="0"/>
              </a:spcBef>
              <a:spcAft>
                <a:spcPts val="0"/>
              </a:spcAft>
              <a:buNone/>
              <a:defRPr/>
            </a:pPr>
            <a:endParaRPr lang="en-US" altLang="en-US" sz="1800">
              <a:solidFill>
                <a:srgbClr val="E6B9B8"/>
              </a:solidFill>
            </a:endParaRPr>
          </a:p>
        </p:txBody>
      </p:sp>
      <p:pic>
        <p:nvPicPr>
          <p:cNvPr id="33797" name="Picture 10">
            <a:extLst>
              <a:ext uri="{FF2B5EF4-FFF2-40B4-BE49-F238E27FC236}">
                <a16:creationId xmlns:a16="http://schemas.microsoft.com/office/drawing/2014/main" id="{394CC7E9-BC31-9C40-9A4D-8B84424E0D4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62801" y="4803776"/>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8" name="TextBox 11">
            <a:extLst>
              <a:ext uri="{FF2B5EF4-FFF2-40B4-BE49-F238E27FC236}">
                <a16:creationId xmlns:a16="http://schemas.microsoft.com/office/drawing/2014/main" id="{55FB4359-791D-5B40-928C-C62BDB029620}"/>
              </a:ext>
            </a:extLst>
          </p:cNvPr>
          <p:cNvSpPr txBox="1">
            <a:spLocks noChangeArrowheads="1"/>
          </p:cNvSpPr>
          <p:nvPr/>
        </p:nvSpPr>
        <p:spPr bwMode="auto">
          <a:xfrm>
            <a:off x="255588" y="4695825"/>
            <a:ext cx="67818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defTabSz="685800" fontAlgn="auto">
              <a:lnSpc>
                <a:spcPts val="2400"/>
              </a:lnSpc>
              <a:spcBef>
                <a:spcPct val="0"/>
              </a:spcBef>
              <a:spcAft>
                <a:spcPts val="0"/>
              </a:spcAft>
              <a:buNone/>
              <a:defRPr/>
            </a:pPr>
            <a:fld id="{06B2ECF5-3358-634A-8C5D-6E0FBC4218E3}" type="slidenum">
              <a:rPr lang="en-US" altLang="en-US" sz="1200" b="1">
                <a:solidFill>
                  <a:prstClr val="white"/>
                </a:solidFill>
              </a:rPr>
              <a:pPr defTabSz="685800" fontAlgn="auto">
                <a:lnSpc>
                  <a:spcPts val="2400"/>
                </a:lnSpc>
                <a:spcBef>
                  <a:spcPct val="0"/>
                </a:spcBef>
                <a:spcAft>
                  <a:spcPts val="0"/>
                </a:spcAft>
                <a:buNone/>
                <a:defRPr/>
              </a:pPr>
              <a:t>25</a:t>
            </a:fld>
            <a:r>
              <a:rPr lang="en-US" altLang="en-US" sz="1200" b="1" dirty="0">
                <a:solidFill>
                  <a:prstClr val="white"/>
                </a:solidFill>
              </a:rPr>
              <a:t> </a:t>
            </a:r>
            <a:r>
              <a:rPr lang="en-US" altLang="en-US" sz="1200" dirty="0">
                <a:solidFill>
                  <a:prstClr val="white"/>
                </a:solidFill>
              </a:rPr>
              <a:t>|</a:t>
            </a:r>
            <a:r>
              <a:rPr lang="en-US" altLang="en-US" sz="1200" b="1" dirty="0">
                <a:solidFill>
                  <a:prstClr val="white"/>
                </a:solidFill>
              </a:rPr>
              <a:t> </a:t>
            </a:r>
            <a:r>
              <a:rPr lang="en-US" altLang="en-US" sz="1200" i="1" dirty="0">
                <a:solidFill>
                  <a:prstClr val="white"/>
                </a:solidFill>
              </a:rPr>
              <a:t>E6156: Topics in SW Engineering – Cloud Computing/BaaS</a:t>
            </a:r>
          </a:p>
        </p:txBody>
      </p:sp>
      <p:sp>
        <p:nvSpPr>
          <p:cNvPr id="4" name="Rectangle 3">
            <a:extLst>
              <a:ext uri="{FF2B5EF4-FFF2-40B4-BE49-F238E27FC236}">
                <a16:creationId xmlns:a16="http://schemas.microsoft.com/office/drawing/2014/main" id="{435DA550-B24D-2548-A9EA-7D6077A42A60}"/>
              </a:ext>
            </a:extLst>
          </p:cNvPr>
          <p:cNvSpPr/>
          <p:nvPr/>
        </p:nvSpPr>
        <p:spPr>
          <a:xfrm>
            <a:off x="6134929" y="666277"/>
            <a:ext cx="1222513" cy="4596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en-US" sz="1350">
              <a:solidFill>
                <a:prstClr val="white"/>
              </a:solidFill>
              <a:latin typeface="Calibri" panose="020F0502020204030204"/>
            </a:endParaRPr>
          </a:p>
        </p:txBody>
      </p:sp>
      <p:pic>
        <p:nvPicPr>
          <p:cNvPr id="9" name="Picture 8">
            <a:extLst>
              <a:ext uri="{FF2B5EF4-FFF2-40B4-BE49-F238E27FC236}">
                <a16:creationId xmlns:a16="http://schemas.microsoft.com/office/drawing/2014/main" id="{E9A80440-EF38-794B-AB86-6C09C477B004}"/>
              </a:ext>
            </a:extLst>
          </p:cNvPr>
          <p:cNvPicPr>
            <a:picLocks noChangeAspect="1"/>
          </p:cNvPicPr>
          <p:nvPr/>
        </p:nvPicPr>
        <p:blipFill>
          <a:blip r:embed="rId4"/>
          <a:stretch>
            <a:fillRect/>
          </a:stretch>
        </p:blipFill>
        <p:spPr>
          <a:xfrm>
            <a:off x="568234" y="556058"/>
            <a:ext cx="8007532" cy="4003766"/>
          </a:xfrm>
          <a:prstGeom prst="rect">
            <a:avLst/>
          </a:prstGeom>
        </p:spPr>
      </p:pic>
    </p:spTree>
    <p:extLst>
      <p:ext uri="{BB962C8B-B14F-4D97-AF65-F5344CB8AC3E}">
        <p14:creationId xmlns:p14="http://schemas.microsoft.com/office/powerpoint/2010/main" val="37584674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F1B2E25-7187-9B40-9180-2C36F27CAC05}"/>
              </a:ext>
            </a:extLst>
          </p:cNvPr>
          <p:cNvSpPr>
            <a:spLocks noGrp="1"/>
          </p:cNvSpPr>
          <p:nvPr>
            <p:ph idx="1"/>
          </p:nvPr>
        </p:nvSpPr>
        <p:spPr>
          <a:xfrm>
            <a:off x="152400" y="590550"/>
            <a:ext cx="8915400" cy="4038600"/>
          </a:xfrm>
        </p:spPr>
        <p:txBody>
          <a:bodyPr/>
          <a:lstStyle/>
          <a:p>
            <a:r>
              <a:rPr lang="en-US" sz="1600" dirty="0"/>
              <a:t>“A webhook in web development is a method of augmenting or altering the behavior of a web page or web application with custom callbacks. These callbacks may be maintained, modified, and managed by third-party users and developers who may not necessarily be affiliated with the originating website or application. The term "webhook" was coined by Jeff Lindsay in 2007 from the computer programming term hook.”</a:t>
            </a:r>
          </a:p>
        </p:txBody>
      </p:sp>
      <p:sp>
        <p:nvSpPr>
          <p:cNvPr id="3" name="Title 2">
            <a:extLst>
              <a:ext uri="{FF2B5EF4-FFF2-40B4-BE49-F238E27FC236}">
                <a16:creationId xmlns:a16="http://schemas.microsoft.com/office/drawing/2014/main" id="{1DEB0EDF-7470-104D-A647-EFB2B27FD7A7}"/>
              </a:ext>
            </a:extLst>
          </p:cNvPr>
          <p:cNvSpPr>
            <a:spLocks noGrp="1"/>
          </p:cNvSpPr>
          <p:nvPr>
            <p:ph type="title"/>
          </p:nvPr>
        </p:nvSpPr>
        <p:spPr/>
        <p:txBody>
          <a:bodyPr/>
          <a:lstStyle/>
          <a:p>
            <a:r>
              <a:rPr lang="en-US" dirty="0"/>
              <a:t>Webhooks</a:t>
            </a:r>
          </a:p>
        </p:txBody>
      </p:sp>
      <p:pic>
        <p:nvPicPr>
          <p:cNvPr id="1026" name="Picture 2">
            <a:extLst>
              <a:ext uri="{FF2B5EF4-FFF2-40B4-BE49-F238E27FC236}">
                <a16:creationId xmlns:a16="http://schemas.microsoft.com/office/drawing/2014/main" id="{7EB43473-BEB6-E041-B2F7-6A8358923A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1962150"/>
            <a:ext cx="5418666" cy="2667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65808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Function-as-a-Service</a:t>
            </a:r>
            <a:endParaRPr lang="en-US" altLang="en-US" sz="1600" i="1" dirty="0">
              <a:solidFill>
                <a:schemeClr val="bg1"/>
              </a:solidFill>
            </a:endParaRPr>
          </a:p>
        </p:txBody>
      </p:sp>
      <p:sp>
        <p:nvSpPr>
          <p:cNvPr id="8" name="TextBox 11">
            <a:extLst>
              <a:ext uri="{FF2B5EF4-FFF2-40B4-BE49-F238E27FC236}">
                <a16:creationId xmlns:a16="http://schemas.microsoft.com/office/drawing/2014/main" id="{3652138E-B9E8-9B46-823F-089E8AE2CDE6}"/>
              </a:ext>
            </a:extLst>
          </p:cNvPr>
          <p:cNvSpPr txBox="1">
            <a:spLocks noChangeArrowheads="1"/>
          </p:cNvSpPr>
          <p:nvPr/>
        </p:nvSpPr>
        <p:spPr bwMode="auto">
          <a:xfrm>
            <a:off x="255588" y="4695825"/>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27</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E6156 – Topics in SW Engineering: Lecture 5: APIs, Lambda,  SSO, Events</a:t>
            </a:r>
            <a:br>
              <a:rPr lang="en-US" altLang="en-US" sz="1050" i="1" baseline="0" dirty="0">
                <a:solidFill>
                  <a:schemeClr val="bg1"/>
                </a:solidFill>
              </a:rPr>
            </a:br>
            <a:r>
              <a:rPr lang="de-DE" altLang="en-US" sz="900" i="1" dirty="0">
                <a:solidFill>
                  <a:schemeClr val="bg1"/>
                </a:solidFill>
              </a:rPr>
              <a:t>© Donald F. Ferguson, 2021</a:t>
            </a:r>
            <a:endParaRPr lang="en-US" altLang="en-US" sz="900" i="1" dirty="0">
              <a:solidFill>
                <a:schemeClr val="bg1"/>
              </a:solidFill>
            </a:endParaRPr>
          </a:p>
        </p:txBody>
      </p:sp>
    </p:spTree>
    <p:extLst>
      <p:ext uri="{BB962C8B-B14F-4D97-AF65-F5344CB8AC3E}">
        <p14:creationId xmlns:p14="http://schemas.microsoft.com/office/powerpoint/2010/main" val="42698495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A77E8E2-980E-714C-9BD5-C46E5D414181}"/>
              </a:ext>
            </a:extLst>
          </p:cNvPr>
          <p:cNvSpPr>
            <a:spLocks noGrp="1"/>
          </p:cNvSpPr>
          <p:nvPr>
            <p:ph idx="1"/>
          </p:nvPr>
        </p:nvSpPr>
        <p:spPr>
          <a:xfrm>
            <a:off x="86284" y="514350"/>
            <a:ext cx="8839200" cy="4038600"/>
          </a:xfrm>
        </p:spPr>
        <p:txBody>
          <a:bodyPr/>
          <a:lstStyle/>
          <a:p>
            <a:pPr>
              <a:spcBef>
                <a:spcPts val="0"/>
              </a:spcBef>
            </a:pPr>
            <a:r>
              <a:rPr lang="en-US" sz="1400" b="1" dirty="0"/>
              <a:t>Serverless computing</a:t>
            </a:r>
            <a:r>
              <a:rPr lang="en-US" sz="1400" dirty="0"/>
              <a:t> is a </a:t>
            </a:r>
            <a:r>
              <a:rPr lang="en-US" sz="1400" dirty="0">
                <a:hlinkClick r:id="rId2" tooltip="Cloud computing"/>
              </a:rPr>
              <a:t>cloud computing</a:t>
            </a:r>
            <a:r>
              <a:rPr lang="en-US" sz="1400" dirty="0"/>
              <a:t> </a:t>
            </a:r>
            <a:r>
              <a:rPr lang="en-US" sz="1400" dirty="0">
                <a:hlinkClick r:id="rId3" tooltip="Execution model"/>
              </a:rPr>
              <a:t>execution model</a:t>
            </a:r>
            <a:r>
              <a:rPr lang="en-US" sz="1400" dirty="0"/>
              <a:t> in which the cloud provider runs the </a:t>
            </a:r>
            <a:r>
              <a:rPr lang="en-US" sz="1400" dirty="0">
                <a:hlinkClick r:id="rId4" tooltip="Server (computing)"/>
              </a:rPr>
              <a:t>server</a:t>
            </a:r>
            <a:r>
              <a:rPr lang="en-US" sz="1400" dirty="0"/>
              <a:t>, and dynamically manages the allocation of machine resources. Pricing is based on the actual amount of resources consumed by an application, rather than on pre-purchased units of capacity.</a:t>
            </a:r>
            <a:r>
              <a:rPr lang="en-US" sz="1400" baseline="30000" dirty="0">
                <a:hlinkClick r:id="rId5"/>
              </a:rPr>
              <a:t>[1]</a:t>
            </a:r>
            <a:r>
              <a:rPr lang="en-US" sz="1400" dirty="0"/>
              <a:t> It can be a form of </a:t>
            </a:r>
            <a:r>
              <a:rPr lang="en-US" sz="1400" dirty="0">
                <a:hlinkClick r:id="rId6" tooltip="Utility computing"/>
              </a:rPr>
              <a:t>utility computing</a:t>
            </a:r>
            <a:r>
              <a:rPr lang="en-US" sz="1400" dirty="0"/>
              <a:t>.</a:t>
            </a:r>
            <a:br>
              <a:rPr lang="en-US" sz="1400" dirty="0"/>
            </a:br>
            <a:br>
              <a:rPr lang="en-US" sz="1400" dirty="0"/>
            </a:br>
            <a:r>
              <a:rPr lang="en-US" sz="1400" dirty="0"/>
              <a:t>Serverless computing can simplify the process of </a:t>
            </a:r>
            <a:r>
              <a:rPr lang="en-US" sz="1400" dirty="0">
                <a:hlinkClick r:id="rId7" tooltip="Software deployment"/>
              </a:rPr>
              <a:t>deploying code</a:t>
            </a:r>
            <a:r>
              <a:rPr lang="en-US" sz="1400" dirty="0"/>
              <a:t> into production. Scaling, capacity planning and maintenance operations may be hidden from the developer or operator. Serverless code can be used in conjunction with code deployed in traditional styles, such as </a:t>
            </a:r>
            <a:r>
              <a:rPr lang="en-US" sz="1400" dirty="0">
                <a:hlinkClick r:id="rId8" tooltip="Microservices"/>
              </a:rPr>
              <a:t>microservices</a:t>
            </a:r>
            <a:r>
              <a:rPr lang="en-US" sz="1400" dirty="0"/>
              <a:t>. Alternatively, applications can be written to be purely serverless and use no provisioned servers at all.</a:t>
            </a:r>
            <a:r>
              <a:rPr lang="en-US" sz="1400" baseline="30000" dirty="0">
                <a:hlinkClick r:id="rId9"/>
              </a:rPr>
              <a:t>[2]</a:t>
            </a:r>
            <a:r>
              <a:rPr lang="en-US" sz="1400" dirty="0"/>
              <a:t> This should not be confused with computing or networking models that do not require an actual server to function, such as </a:t>
            </a:r>
            <a:r>
              <a:rPr lang="en-US" sz="1400" dirty="0">
                <a:hlinkClick r:id="rId10" tooltip="Peer-to-peer"/>
              </a:rPr>
              <a:t>peer-to-peer</a:t>
            </a:r>
            <a:r>
              <a:rPr lang="en-US" sz="1400" dirty="0"/>
              <a:t> (P2P).”</a:t>
            </a:r>
          </a:p>
          <a:p>
            <a:pPr>
              <a:spcBef>
                <a:spcPts val="0"/>
              </a:spcBef>
            </a:pPr>
            <a:endParaRPr lang="en-US" sz="1400" dirty="0"/>
          </a:p>
          <a:p>
            <a:pPr>
              <a:spcBef>
                <a:spcPts val="0"/>
              </a:spcBef>
            </a:pPr>
            <a:r>
              <a:rPr lang="en-US" sz="1400" b="1" dirty="0"/>
              <a:t>Function as a service</a:t>
            </a:r>
            <a:r>
              <a:rPr lang="en-US" sz="1400" dirty="0"/>
              <a:t> (</a:t>
            </a:r>
            <a:r>
              <a:rPr lang="en-US" sz="1400" b="1" dirty="0" err="1"/>
              <a:t>FaaS</a:t>
            </a:r>
            <a:r>
              <a:rPr lang="en-US" sz="1400" dirty="0"/>
              <a:t>) is a category of </a:t>
            </a:r>
            <a:r>
              <a:rPr lang="en-US" sz="1400" dirty="0">
                <a:hlinkClick r:id="rId11" tooltip="Cloud computing"/>
              </a:rPr>
              <a:t>cloud computing services</a:t>
            </a:r>
            <a:r>
              <a:rPr lang="en-US" sz="1400" dirty="0"/>
              <a:t> that provides a </a:t>
            </a:r>
            <a:r>
              <a:rPr lang="en-US" sz="1400" dirty="0">
                <a:hlinkClick r:id="rId12" tooltip="Computing platform"/>
              </a:rPr>
              <a:t>platform</a:t>
            </a:r>
            <a:r>
              <a:rPr lang="en-US" sz="1400" dirty="0"/>
              <a:t> allowing customers to develop, run, and manage application functionalities without the complexity of building and maintaining the infrastructure typically associated with developing and launching an app.</a:t>
            </a:r>
            <a:r>
              <a:rPr lang="en-US" sz="1400" baseline="30000" dirty="0">
                <a:hlinkClick r:id="rId13"/>
              </a:rPr>
              <a:t>[1]</a:t>
            </a:r>
            <a:r>
              <a:rPr lang="en-US" sz="1400" dirty="0"/>
              <a:t> Building an application following this model is one way of achieving a "</a:t>
            </a:r>
            <a:r>
              <a:rPr lang="en-US" sz="1400" dirty="0">
                <a:hlinkClick r:id="rId14" tooltip="Serverless computing"/>
              </a:rPr>
              <a:t>serverless</a:t>
            </a:r>
            <a:r>
              <a:rPr lang="en-US" sz="1400" dirty="0"/>
              <a:t>" architecture, and is typically used when building </a:t>
            </a:r>
            <a:r>
              <a:rPr lang="en-US" sz="1400" dirty="0">
                <a:hlinkClick r:id="rId8" tooltip="Microservices"/>
              </a:rPr>
              <a:t>microservices</a:t>
            </a:r>
            <a:r>
              <a:rPr lang="en-US" sz="1400" dirty="0"/>
              <a:t> applications.”</a:t>
            </a:r>
          </a:p>
          <a:p>
            <a:pPr>
              <a:spcBef>
                <a:spcPts val="0"/>
              </a:spcBef>
            </a:pPr>
            <a:endParaRPr lang="en-US" sz="1400" dirty="0"/>
          </a:p>
          <a:p>
            <a:pPr>
              <a:spcBef>
                <a:spcPts val="0"/>
              </a:spcBef>
            </a:pPr>
            <a:r>
              <a:rPr lang="en-US" sz="1400" dirty="0"/>
              <a:t>That was baffling:</a:t>
            </a:r>
          </a:p>
          <a:p>
            <a:pPr lvl="1">
              <a:spcBef>
                <a:spcPts val="0"/>
              </a:spcBef>
            </a:pPr>
            <a:r>
              <a:rPr lang="en-US" sz="1000" dirty="0"/>
              <a:t>IaaS, CaaS – You control the SW stack and the cloud provides (virtual) HW.</a:t>
            </a:r>
          </a:p>
          <a:p>
            <a:pPr lvl="1">
              <a:spcBef>
                <a:spcPts val="0"/>
              </a:spcBef>
            </a:pPr>
            <a:r>
              <a:rPr lang="en-US" sz="1000" dirty="0"/>
              <a:t>PaaS – The cloud hides the lower layer SW and provides an application container (e.g. Flask) with “Your code goes here.” You are aware of container.</a:t>
            </a:r>
          </a:p>
          <a:p>
            <a:pPr lvl="1">
              <a:spcBef>
                <a:spcPts val="0"/>
              </a:spcBef>
            </a:pPr>
            <a:r>
              <a:rPr lang="en-US" sz="1000" dirty="0" err="1"/>
              <a:t>FaaS</a:t>
            </a:r>
            <a:r>
              <a:rPr lang="en-US" sz="1000" dirty="0"/>
              <a:t> – The cloud provides the container, and you implement functions (corresponding to routes in REST).</a:t>
            </a:r>
          </a:p>
        </p:txBody>
      </p:sp>
      <p:sp>
        <p:nvSpPr>
          <p:cNvPr id="3" name="Title 2">
            <a:extLst>
              <a:ext uri="{FF2B5EF4-FFF2-40B4-BE49-F238E27FC236}">
                <a16:creationId xmlns:a16="http://schemas.microsoft.com/office/drawing/2014/main" id="{ED027491-376A-0E42-9D2E-B1856CDC1A13}"/>
              </a:ext>
            </a:extLst>
          </p:cNvPr>
          <p:cNvSpPr>
            <a:spLocks noGrp="1"/>
          </p:cNvSpPr>
          <p:nvPr>
            <p:ph type="title"/>
          </p:nvPr>
        </p:nvSpPr>
        <p:spPr/>
        <p:txBody>
          <a:bodyPr/>
          <a:lstStyle/>
          <a:p>
            <a:r>
              <a:rPr lang="en-US" dirty="0"/>
              <a:t>Serverless and Function-as-a-Service</a:t>
            </a:r>
          </a:p>
        </p:txBody>
      </p:sp>
    </p:spTree>
    <p:extLst>
      <p:ext uri="{BB962C8B-B14F-4D97-AF65-F5344CB8AC3E}">
        <p14:creationId xmlns:p14="http://schemas.microsoft.com/office/powerpoint/2010/main" val="36136466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6C7A33B-8F58-B446-8EA5-17CE66E1F864}"/>
              </a:ext>
            </a:extLst>
          </p:cNvPr>
          <p:cNvSpPr>
            <a:spLocks noGrp="1"/>
          </p:cNvSpPr>
          <p:nvPr>
            <p:ph type="title"/>
          </p:nvPr>
        </p:nvSpPr>
        <p:spPr/>
        <p:txBody>
          <a:bodyPr/>
          <a:lstStyle/>
          <a:p>
            <a:r>
              <a:rPr lang="en-US" dirty="0"/>
              <a:t>Serverless and Function-as-a-Service</a:t>
            </a:r>
          </a:p>
        </p:txBody>
      </p:sp>
      <p:pic>
        <p:nvPicPr>
          <p:cNvPr id="4" name="Picture 3">
            <a:extLst>
              <a:ext uri="{FF2B5EF4-FFF2-40B4-BE49-F238E27FC236}">
                <a16:creationId xmlns:a16="http://schemas.microsoft.com/office/drawing/2014/main" id="{61D4FF3C-74CC-5947-AE63-E8314D203667}"/>
              </a:ext>
            </a:extLst>
          </p:cNvPr>
          <p:cNvPicPr>
            <a:picLocks noChangeAspect="1"/>
          </p:cNvPicPr>
          <p:nvPr/>
        </p:nvPicPr>
        <p:blipFill>
          <a:blip r:embed="rId2"/>
          <a:stretch>
            <a:fillRect/>
          </a:stretch>
        </p:blipFill>
        <p:spPr>
          <a:xfrm>
            <a:off x="331069" y="611290"/>
            <a:ext cx="8293190" cy="4016273"/>
          </a:xfrm>
          <a:prstGeom prst="rect">
            <a:avLst/>
          </a:prstGeom>
        </p:spPr>
      </p:pic>
      <p:sp>
        <p:nvSpPr>
          <p:cNvPr id="5" name="Rectangle 4">
            <a:extLst>
              <a:ext uri="{FF2B5EF4-FFF2-40B4-BE49-F238E27FC236}">
                <a16:creationId xmlns:a16="http://schemas.microsoft.com/office/drawing/2014/main" id="{B7488D3D-B9D5-FD48-9DAD-3DA64A4954D1}"/>
              </a:ext>
            </a:extLst>
          </p:cNvPr>
          <p:cNvSpPr/>
          <p:nvPr/>
        </p:nvSpPr>
        <p:spPr>
          <a:xfrm>
            <a:off x="331070" y="4276059"/>
            <a:ext cx="6144165" cy="276999"/>
          </a:xfrm>
          <a:prstGeom prst="rect">
            <a:avLst/>
          </a:prstGeom>
        </p:spPr>
        <p:txBody>
          <a:bodyPr wrap="square">
            <a:spAutoFit/>
          </a:bodyPr>
          <a:lstStyle/>
          <a:p>
            <a:r>
              <a:rPr lang="en-US" sz="1200" dirty="0"/>
              <a:t>https://</a:t>
            </a:r>
            <a:r>
              <a:rPr lang="en-US" sz="1200" dirty="0" err="1"/>
              <a:t>medium.com</a:t>
            </a:r>
            <a:r>
              <a:rPr lang="en-US" sz="1200" dirty="0"/>
              <a:t>/@</a:t>
            </a:r>
            <a:r>
              <a:rPr lang="en-US" sz="1200" dirty="0" err="1"/>
              <a:t>tanmayct</a:t>
            </a:r>
            <a:r>
              <a:rPr lang="en-US" sz="1200" dirty="0"/>
              <a:t>/serverless-architecture-function-as-a-service-19e127b8c990</a:t>
            </a:r>
          </a:p>
        </p:txBody>
      </p:sp>
    </p:spTree>
    <p:extLst>
      <p:ext uri="{BB962C8B-B14F-4D97-AF65-F5344CB8AC3E}">
        <p14:creationId xmlns:p14="http://schemas.microsoft.com/office/powerpoint/2010/main" val="24757706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546F29A-F342-0B46-95D6-143D7EBF421E}"/>
              </a:ext>
            </a:extLst>
          </p:cNvPr>
          <p:cNvSpPr>
            <a:spLocks noGrp="1"/>
          </p:cNvSpPr>
          <p:nvPr>
            <p:ph idx="1"/>
          </p:nvPr>
        </p:nvSpPr>
        <p:spPr/>
        <p:txBody>
          <a:bodyPr/>
          <a:lstStyle/>
          <a:p>
            <a:pPr>
              <a:spcBef>
                <a:spcPts val="600"/>
              </a:spcBef>
            </a:pPr>
            <a:r>
              <a:rPr lang="en-US" sz="1800" dirty="0"/>
              <a:t>Level set – a microservice walkthrough</a:t>
            </a:r>
          </a:p>
          <a:p>
            <a:pPr lvl="1">
              <a:spcBef>
                <a:spcPts val="600"/>
              </a:spcBef>
            </a:pPr>
            <a:r>
              <a:rPr lang="en-US" sz="1600" dirty="0"/>
              <a:t>What do you actually get when receiving a REST call?</a:t>
            </a:r>
          </a:p>
          <a:p>
            <a:pPr lvl="1">
              <a:spcBef>
                <a:spcPts val="600"/>
              </a:spcBef>
            </a:pPr>
            <a:r>
              <a:rPr lang="en-US" sz="1600" dirty="0"/>
              <a:t>Implementing REST paths</a:t>
            </a:r>
          </a:p>
          <a:p>
            <a:pPr lvl="1">
              <a:spcBef>
                <a:spcPts val="600"/>
              </a:spcBef>
            </a:pPr>
            <a:r>
              <a:rPr lang="en-US" sz="1600" dirty="0"/>
              <a:t>Dependency injection</a:t>
            </a:r>
          </a:p>
          <a:p>
            <a:pPr lvl="1">
              <a:spcBef>
                <a:spcPts val="600"/>
              </a:spcBef>
            </a:pPr>
            <a:r>
              <a:rPr lang="en-US" sz="1600" dirty="0"/>
              <a:t>CORS</a:t>
            </a:r>
          </a:p>
          <a:p>
            <a:pPr>
              <a:spcBef>
                <a:spcPts val="600"/>
              </a:spcBef>
            </a:pPr>
            <a:r>
              <a:rPr lang="en-US" sz="1800" dirty="0"/>
              <a:t>REST/HATEOAS:</a:t>
            </a:r>
          </a:p>
          <a:p>
            <a:pPr lvl="1">
              <a:spcBef>
                <a:spcPts val="600"/>
              </a:spcBef>
            </a:pPr>
            <a:r>
              <a:rPr lang="en-US" sz="1600" dirty="0"/>
              <a:t>Concepts</a:t>
            </a:r>
          </a:p>
          <a:p>
            <a:pPr lvl="1">
              <a:spcBef>
                <a:spcPts val="600"/>
              </a:spcBef>
            </a:pPr>
            <a:r>
              <a:rPr lang="en-US" sz="1600" dirty="0"/>
              <a:t>Deep dive on “stateless”</a:t>
            </a:r>
          </a:p>
          <a:p>
            <a:pPr>
              <a:spcBef>
                <a:spcPts val="600"/>
              </a:spcBef>
            </a:pPr>
            <a:r>
              <a:rPr lang="en-US" sz="1800" dirty="0"/>
              <a:t>Middleware</a:t>
            </a:r>
          </a:p>
          <a:p>
            <a:pPr>
              <a:spcBef>
                <a:spcPts val="600"/>
              </a:spcBef>
            </a:pPr>
            <a:r>
              <a:rPr lang="en-US" sz="1800" dirty="0"/>
              <a:t>Event Driven Processing</a:t>
            </a:r>
          </a:p>
          <a:p>
            <a:pPr>
              <a:spcBef>
                <a:spcPts val="600"/>
              </a:spcBef>
            </a:pPr>
            <a:r>
              <a:rPr lang="en-US" sz="1800" dirty="0"/>
              <a:t>Lambda functions</a:t>
            </a:r>
          </a:p>
          <a:p>
            <a:pPr>
              <a:spcBef>
                <a:spcPts val="600"/>
              </a:spcBef>
            </a:pPr>
            <a:r>
              <a:rPr lang="en-US" sz="1800" dirty="0"/>
              <a:t>Webhooks</a:t>
            </a:r>
          </a:p>
        </p:txBody>
      </p:sp>
      <p:sp>
        <p:nvSpPr>
          <p:cNvPr id="3" name="Title 2">
            <a:extLst>
              <a:ext uri="{FF2B5EF4-FFF2-40B4-BE49-F238E27FC236}">
                <a16:creationId xmlns:a16="http://schemas.microsoft.com/office/drawing/2014/main" id="{AB9A0F2E-B8CB-5F43-B126-06870ED362EB}"/>
              </a:ext>
            </a:extLst>
          </p:cNvPr>
          <p:cNvSpPr>
            <a:spLocks noGrp="1"/>
          </p:cNvSpPr>
          <p:nvPr>
            <p:ph type="title"/>
          </p:nvPr>
        </p:nvSpPr>
        <p:spPr/>
        <p:txBody>
          <a:bodyPr/>
          <a:lstStyle/>
          <a:p>
            <a:r>
              <a:rPr lang="en-US" dirty="0"/>
              <a:t>Agenda</a:t>
            </a:r>
          </a:p>
        </p:txBody>
      </p:sp>
    </p:spTree>
    <p:extLst>
      <p:ext uri="{BB962C8B-B14F-4D97-AF65-F5344CB8AC3E}">
        <p14:creationId xmlns:p14="http://schemas.microsoft.com/office/powerpoint/2010/main" val="106565790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9BCFE5C-7D1E-8644-811B-38459E43A068}"/>
              </a:ext>
            </a:extLst>
          </p:cNvPr>
          <p:cNvSpPr>
            <a:spLocks noGrp="1"/>
          </p:cNvSpPr>
          <p:nvPr>
            <p:ph type="title"/>
          </p:nvPr>
        </p:nvSpPr>
        <p:spPr/>
        <p:txBody>
          <a:bodyPr/>
          <a:lstStyle/>
          <a:p>
            <a:r>
              <a:rPr lang="en-US" dirty="0"/>
              <a:t>What is Serverless Good/Not Good For ... ...</a:t>
            </a:r>
          </a:p>
        </p:txBody>
      </p:sp>
      <p:sp>
        <p:nvSpPr>
          <p:cNvPr id="4" name="Shape 462">
            <a:extLst>
              <a:ext uri="{FF2B5EF4-FFF2-40B4-BE49-F238E27FC236}">
                <a16:creationId xmlns:a16="http://schemas.microsoft.com/office/drawing/2014/main" id="{58636368-52B7-A445-A64E-8C206C057B62}"/>
              </a:ext>
            </a:extLst>
          </p:cNvPr>
          <p:cNvSpPr/>
          <p:nvPr/>
        </p:nvSpPr>
        <p:spPr>
          <a:xfrm>
            <a:off x="1070559" y="2204516"/>
            <a:ext cx="1585500" cy="261300"/>
          </a:xfrm>
          <a:prstGeom prst="rect">
            <a:avLst/>
          </a:prstGeom>
          <a:noFill/>
          <a:ln>
            <a:noFill/>
          </a:ln>
        </p:spPr>
        <p:txBody>
          <a:bodyPr spcFirstLastPara="1" wrap="square" lIns="32750" tIns="32750" rIns="32750" bIns="32750" anchor="ctr" anchorCtr="0">
            <a:noAutofit/>
          </a:bodyPr>
          <a:lstStyle/>
          <a:p>
            <a:pPr>
              <a:buClr>
                <a:srgbClr val="FFFFFF"/>
              </a:buClr>
            </a:pPr>
            <a:r>
              <a:rPr lang="en" sz="1700">
                <a:latin typeface="Helvetica Neue Light"/>
                <a:ea typeface="Helvetica Neue Light"/>
                <a:cs typeface="Helvetica Neue Light"/>
                <a:sym typeface="Helvetica Neue Light"/>
              </a:rPr>
              <a:t>Microservices </a:t>
            </a:r>
            <a:endParaRPr sz="900"/>
          </a:p>
        </p:txBody>
      </p:sp>
      <p:sp>
        <p:nvSpPr>
          <p:cNvPr id="5" name="Shape 463">
            <a:extLst>
              <a:ext uri="{FF2B5EF4-FFF2-40B4-BE49-F238E27FC236}">
                <a16:creationId xmlns:a16="http://schemas.microsoft.com/office/drawing/2014/main" id="{854C0306-003B-764C-92E0-9324488644F0}"/>
              </a:ext>
            </a:extLst>
          </p:cNvPr>
          <p:cNvSpPr/>
          <p:nvPr/>
        </p:nvSpPr>
        <p:spPr>
          <a:xfrm>
            <a:off x="1110496" y="2607748"/>
            <a:ext cx="1886700" cy="261300"/>
          </a:xfrm>
          <a:prstGeom prst="rect">
            <a:avLst/>
          </a:prstGeom>
          <a:noFill/>
          <a:ln>
            <a:noFill/>
          </a:ln>
        </p:spPr>
        <p:txBody>
          <a:bodyPr spcFirstLastPara="1" wrap="square" lIns="32750" tIns="32750" rIns="32750" bIns="32750" anchor="ctr" anchorCtr="0">
            <a:noAutofit/>
          </a:bodyPr>
          <a:lstStyle/>
          <a:p>
            <a:pPr>
              <a:buClr>
                <a:srgbClr val="FFFFFF"/>
              </a:buClr>
            </a:pPr>
            <a:r>
              <a:rPr lang="en" sz="1700">
                <a:latin typeface="Helvetica Neue Light"/>
                <a:ea typeface="Helvetica Neue Light"/>
                <a:cs typeface="Helvetica Neue Light"/>
                <a:sym typeface="Helvetica Neue Light"/>
              </a:rPr>
              <a:t>Mobile Backends</a:t>
            </a:r>
            <a:endParaRPr sz="1700">
              <a:latin typeface="Helvetica Neue Light"/>
              <a:ea typeface="Helvetica Neue Light"/>
              <a:cs typeface="Helvetica Neue Light"/>
              <a:sym typeface="Helvetica Neue Light"/>
            </a:endParaRPr>
          </a:p>
        </p:txBody>
      </p:sp>
      <p:sp>
        <p:nvSpPr>
          <p:cNvPr id="6" name="Shape 464">
            <a:extLst>
              <a:ext uri="{FF2B5EF4-FFF2-40B4-BE49-F238E27FC236}">
                <a16:creationId xmlns:a16="http://schemas.microsoft.com/office/drawing/2014/main" id="{C96B9BFD-9F38-AB4C-B10E-0DFED0DB14F2}"/>
              </a:ext>
            </a:extLst>
          </p:cNvPr>
          <p:cNvSpPr/>
          <p:nvPr/>
        </p:nvSpPr>
        <p:spPr>
          <a:xfrm>
            <a:off x="1102191" y="3346958"/>
            <a:ext cx="403200" cy="261300"/>
          </a:xfrm>
          <a:prstGeom prst="rect">
            <a:avLst/>
          </a:prstGeom>
          <a:noFill/>
          <a:ln>
            <a:noFill/>
          </a:ln>
        </p:spPr>
        <p:txBody>
          <a:bodyPr spcFirstLastPara="1" wrap="square" lIns="32750" tIns="32750" rIns="32750" bIns="32750" anchor="ctr" anchorCtr="0">
            <a:noAutofit/>
          </a:bodyPr>
          <a:lstStyle/>
          <a:p>
            <a:pPr algn="ctr">
              <a:buClr>
                <a:srgbClr val="FFFFFF"/>
              </a:buClr>
            </a:pPr>
            <a:r>
              <a:rPr lang="en" sz="1700">
                <a:latin typeface="Helvetica Neue Light"/>
                <a:ea typeface="Helvetica Neue Light"/>
                <a:cs typeface="Helvetica Neue Light"/>
                <a:sym typeface="Helvetica Neue Light"/>
              </a:rPr>
              <a:t>IoT</a:t>
            </a:r>
            <a:endParaRPr sz="900"/>
          </a:p>
        </p:txBody>
      </p:sp>
      <p:pic>
        <p:nvPicPr>
          <p:cNvPr id="7" name="Shape 465" descr="pasted-image.pdf">
            <a:extLst>
              <a:ext uri="{FF2B5EF4-FFF2-40B4-BE49-F238E27FC236}">
                <a16:creationId xmlns:a16="http://schemas.microsoft.com/office/drawing/2014/main" id="{8CE1E1B3-2FEF-B044-BB93-FE1DFFFE562F}"/>
              </a:ext>
            </a:extLst>
          </p:cNvPr>
          <p:cNvPicPr preferRelativeResize="0"/>
          <p:nvPr/>
        </p:nvPicPr>
        <p:blipFill rotWithShape="1">
          <a:blip r:embed="rId2">
            <a:alphaModFix/>
          </a:blip>
          <a:srcRect/>
          <a:stretch/>
        </p:blipFill>
        <p:spPr>
          <a:xfrm>
            <a:off x="444996" y="2191122"/>
            <a:ext cx="288000" cy="288000"/>
          </a:xfrm>
          <a:prstGeom prst="rect">
            <a:avLst/>
          </a:prstGeom>
          <a:noFill/>
          <a:ln>
            <a:noFill/>
          </a:ln>
        </p:spPr>
      </p:pic>
      <p:pic>
        <p:nvPicPr>
          <p:cNvPr id="8" name="Shape 466" descr="pasted-image.pdf">
            <a:extLst>
              <a:ext uri="{FF2B5EF4-FFF2-40B4-BE49-F238E27FC236}">
                <a16:creationId xmlns:a16="http://schemas.microsoft.com/office/drawing/2014/main" id="{5217F354-851D-2D49-BC15-A4FAFB3FA5D5}"/>
              </a:ext>
            </a:extLst>
          </p:cNvPr>
          <p:cNvPicPr preferRelativeResize="0"/>
          <p:nvPr/>
        </p:nvPicPr>
        <p:blipFill rotWithShape="1">
          <a:blip r:embed="rId3">
            <a:alphaModFix/>
          </a:blip>
          <a:srcRect/>
          <a:stretch/>
        </p:blipFill>
        <p:spPr>
          <a:xfrm>
            <a:off x="444996" y="2597423"/>
            <a:ext cx="384000" cy="281400"/>
          </a:xfrm>
          <a:prstGeom prst="rect">
            <a:avLst/>
          </a:prstGeom>
          <a:noFill/>
          <a:ln>
            <a:noFill/>
          </a:ln>
        </p:spPr>
      </p:pic>
      <p:grpSp>
        <p:nvGrpSpPr>
          <p:cNvPr id="9" name="Shape 467">
            <a:extLst>
              <a:ext uri="{FF2B5EF4-FFF2-40B4-BE49-F238E27FC236}">
                <a16:creationId xmlns:a16="http://schemas.microsoft.com/office/drawing/2014/main" id="{5DC57897-62CD-B343-908B-B925CA08D238}"/>
              </a:ext>
            </a:extLst>
          </p:cNvPr>
          <p:cNvGrpSpPr/>
          <p:nvPr/>
        </p:nvGrpSpPr>
        <p:grpSpPr>
          <a:xfrm>
            <a:off x="458601" y="3692078"/>
            <a:ext cx="3517704" cy="293260"/>
            <a:chOff x="0" y="0"/>
            <a:chExt cx="5003134" cy="556154"/>
          </a:xfrm>
        </p:grpSpPr>
        <p:sp>
          <p:nvSpPr>
            <p:cNvPr id="10" name="Shape 468">
              <a:extLst>
                <a:ext uri="{FF2B5EF4-FFF2-40B4-BE49-F238E27FC236}">
                  <a16:creationId xmlns:a16="http://schemas.microsoft.com/office/drawing/2014/main" id="{26912385-D6FE-DA42-9F1A-BEAE59EFDDC3}"/>
                </a:ext>
              </a:extLst>
            </p:cNvPr>
            <p:cNvSpPr/>
            <p:nvPr/>
          </p:nvSpPr>
          <p:spPr>
            <a:xfrm>
              <a:off x="919234" y="60854"/>
              <a:ext cx="4083900" cy="495300"/>
            </a:xfrm>
            <a:prstGeom prst="rect">
              <a:avLst/>
            </a:prstGeom>
            <a:noFill/>
            <a:ln>
              <a:noFill/>
            </a:ln>
          </p:spPr>
          <p:txBody>
            <a:bodyPr spcFirstLastPara="1" wrap="square" lIns="32750" tIns="32750" rIns="32750" bIns="32750" anchor="ctr" anchorCtr="0">
              <a:noAutofit/>
            </a:bodyPr>
            <a:lstStyle/>
            <a:p>
              <a:pPr>
                <a:buClr>
                  <a:srgbClr val="FFFFFF"/>
                </a:buClr>
              </a:pPr>
              <a:r>
                <a:rPr lang="en" sz="1700">
                  <a:latin typeface="Helvetica Neue Light"/>
                  <a:ea typeface="Helvetica Neue Light"/>
                  <a:cs typeface="Helvetica Neue Light"/>
                  <a:sym typeface="Helvetica Neue Light"/>
                </a:rPr>
                <a:t>Modest Stream Processing</a:t>
              </a:r>
              <a:endParaRPr sz="900"/>
            </a:p>
          </p:txBody>
        </p:sp>
        <p:pic>
          <p:nvPicPr>
            <p:cNvPr id="11" name="Shape 469" descr="pasted-image.pdf">
              <a:extLst>
                <a:ext uri="{FF2B5EF4-FFF2-40B4-BE49-F238E27FC236}">
                  <a16:creationId xmlns:a16="http://schemas.microsoft.com/office/drawing/2014/main" id="{432CF73F-1926-BB4F-A390-07E2E38F0833}"/>
                </a:ext>
              </a:extLst>
            </p:cNvPr>
            <p:cNvPicPr preferRelativeResize="0"/>
            <p:nvPr/>
          </p:nvPicPr>
          <p:blipFill rotWithShape="1">
            <a:blip r:embed="rId4">
              <a:alphaModFix/>
            </a:blip>
            <a:srcRect/>
            <a:stretch/>
          </p:blipFill>
          <p:spPr>
            <a:xfrm>
              <a:off x="0" y="0"/>
              <a:ext cx="546000" cy="546000"/>
            </a:xfrm>
            <a:prstGeom prst="rect">
              <a:avLst/>
            </a:prstGeom>
            <a:noFill/>
            <a:ln>
              <a:noFill/>
            </a:ln>
          </p:spPr>
        </p:pic>
      </p:grpSp>
      <p:pic>
        <p:nvPicPr>
          <p:cNvPr id="12" name="Shape 470" descr="pasted-image.pdf">
            <a:extLst>
              <a:ext uri="{FF2B5EF4-FFF2-40B4-BE49-F238E27FC236}">
                <a16:creationId xmlns:a16="http://schemas.microsoft.com/office/drawing/2014/main" id="{C908B0DE-72DD-A045-9CCC-320A6B236EBC}"/>
              </a:ext>
            </a:extLst>
          </p:cNvPr>
          <p:cNvPicPr preferRelativeResize="0"/>
          <p:nvPr/>
        </p:nvPicPr>
        <p:blipFill rotWithShape="1">
          <a:blip r:embed="rId5">
            <a:alphaModFix/>
          </a:blip>
          <a:srcRect/>
          <a:stretch/>
        </p:blipFill>
        <p:spPr>
          <a:xfrm>
            <a:off x="444996" y="3299519"/>
            <a:ext cx="288000" cy="288000"/>
          </a:xfrm>
          <a:prstGeom prst="rect">
            <a:avLst/>
          </a:prstGeom>
          <a:noFill/>
          <a:ln>
            <a:noFill/>
          </a:ln>
        </p:spPr>
      </p:pic>
      <p:grpSp>
        <p:nvGrpSpPr>
          <p:cNvPr id="13" name="Shape 471">
            <a:extLst>
              <a:ext uri="{FF2B5EF4-FFF2-40B4-BE49-F238E27FC236}">
                <a16:creationId xmlns:a16="http://schemas.microsoft.com/office/drawing/2014/main" id="{BAE7F403-ECCA-DB4B-815D-1D700E44365C}"/>
              </a:ext>
            </a:extLst>
          </p:cNvPr>
          <p:cNvGrpSpPr/>
          <p:nvPr/>
        </p:nvGrpSpPr>
        <p:grpSpPr>
          <a:xfrm>
            <a:off x="454973" y="2963959"/>
            <a:ext cx="2888133" cy="287906"/>
            <a:chOff x="0" y="0"/>
            <a:chExt cx="4107713" cy="546000"/>
          </a:xfrm>
        </p:grpSpPr>
        <p:sp>
          <p:nvSpPr>
            <p:cNvPr id="14" name="Shape 472">
              <a:extLst>
                <a:ext uri="{FF2B5EF4-FFF2-40B4-BE49-F238E27FC236}">
                  <a16:creationId xmlns:a16="http://schemas.microsoft.com/office/drawing/2014/main" id="{74F25D34-8D97-0344-A586-4E221AEEEEAA}"/>
                </a:ext>
              </a:extLst>
            </p:cNvPr>
            <p:cNvSpPr/>
            <p:nvPr/>
          </p:nvSpPr>
          <p:spPr>
            <a:xfrm>
              <a:off x="934313" y="46302"/>
              <a:ext cx="3173400" cy="495300"/>
            </a:xfrm>
            <a:prstGeom prst="rect">
              <a:avLst/>
            </a:prstGeom>
            <a:noFill/>
            <a:ln>
              <a:noFill/>
            </a:ln>
          </p:spPr>
          <p:txBody>
            <a:bodyPr spcFirstLastPara="1" wrap="square" lIns="32750" tIns="32750" rIns="32750" bIns="32750" anchor="ctr" anchorCtr="0">
              <a:noAutofit/>
            </a:bodyPr>
            <a:lstStyle/>
            <a:p>
              <a:pPr>
                <a:buClr>
                  <a:srgbClr val="FFFFFF"/>
                </a:buClr>
              </a:pPr>
              <a:r>
                <a:rPr lang="en" sz="1700">
                  <a:latin typeface="Helvetica Neue Light"/>
                  <a:ea typeface="Helvetica Neue Light"/>
                  <a:cs typeface="Helvetica Neue Light"/>
                  <a:sym typeface="Helvetica Neue Light"/>
                </a:rPr>
                <a:t>Bots, ML Inferencing</a:t>
              </a:r>
              <a:endParaRPr sz="1700">
                <a:latin typeface="Helvetica Neue Light"/>
                <a:ea typeface="Helvetica Neue Light"/>
                <a:cs typeface="Helvetica Neue Light"/>
                <a:sym typeface="Helvetica Neue Light"/>
              </a:endParaRPr>
            </a:p>
          </p:txBody>
        </p:sp>
        <p:pic>
          <p:nvPicPr>
            <p:cNvPr id="15" name="Shape 473" descr="pasted-image.pdf">
              <a:extLst>
                <a:ext uri="{FF2B5EF4-FFF2-40B4-BE49-F238E27FC236}">
                  <a16:creationId xmlns:a16="http://schemas.microsoft.com/office/drawing/2014/main" id="{C66EC5C7-DAFC-A942-BAAD-8A0527E027E9}"/>
                </a:ext>
              </a:extLst>
            </p:cNvPr>
            <p:cNvPicPr preferRelativeResize="0"/>
            <p:nvPr/>
          </p:nvPicPr>
          <p:blipFill rotWithShape="1">
            <a:blip r:embed="rId6">
              <a:alphaModFix/>
            </a:blip>
            <a:srcRect/>
            <a:stretch/>
          </p:blipFill>
          <p:spPr>
            <a:xfrm>
              <a:off x="0" y="0"/>
              <a:ext cx="546000" cy="546000"/>
            </a:xfrm>
            <a:prstGeom prst="rect">
              <a:avLst/>
            </a:prstGeom>
            <a:noFill/>
            <a:ln>
              <a:noFill/>
            </a:ln>
          </p:spPr>
        </p:pic>
      </p:grpSp>
      <p:sp>
        <p:nvSpPr>
          <p:cNvPr id="16" name="Shape 474">
            <a:extLst>
              <a:ext uri="{FF2B5EF4-FFF2-40B4-BE49-F238E27FC236}">
                <a16:creationId xmlns:a16="http://schemas.microsoft.com/office/drawing/2014/main" id="{64F4BA58-963C-D94E-9458-0F7E0682BF98}"/>
              </a:ext>
            </a:extLst>
          </p:cNvPr>
          <p:cNvSpPr/>
          <p:nvPr/>
        </p:nvSpPr>
        <p:spPr>
          <a:xfrm>
            <a:off x="551831" y="864505"/>
            <a:ext cx="3295800" cy="1024800"/>
          </a:xfrm>
          <a:prstGeom prst="rect">
            <a:avLst/>
          </a:prstGeom>
          <a:noFill/>
          <a:ln>
            <a:noFill/>
          </a:ln>
        </p:spPr>
        <p:txBody>
          <a:bodyPr spcFirstLastPara="1" wrap="square" lIns="32750" tIns="32750" rIns="32750" bIns="32750" anchor="ctr" anchorCtr="0">
            <a:noAutofit/>
          </a:bodyPr>
          <a:lstStyle/>
          <a:p>
            <a:pPr algn="ctr">
              <a:buClr>
                <a:srgbClr val="FFFFFF"/>
              </a:buClr>
            </a:pPr>
            <a:r>
              <a:rPr lang="en" sz="2300" dirty="0">
                <a:latin typeface="Helvetica Neue Light"/>
                <a:ea typeface="Helvetica Neue Light"/>
                <a:cs typeface="Helvetica Neue Light"/>
                <a:sym typeface="Helvetica Neue Light"/>
              </a:rPr>
              <a:t>Serverless is </a:t>
            </a:r>
            <a:r>
              <a:rPr lang="en" sz="2300" b="1" dirty="0">
                <a:solidFill>
                  <a:srgbClr val="6AA84F"/>
                </a:solidFill>
                <a:latin typeface="Helvetica Neue"/>
                <a:ea typeface="Helvetica Neue"/>
                <a:cs typeface="Helvetica Neue"/>
                <a:sym typeface="Helvetica Neue"/>
              </a:rPr>
              <a:t>good</a:t>
            </a:r>
            <a:r>
              <a:rPr lang="en" sz="2300" dirty="0">
                <a:latin typeface="Helvetica Neue Light"/>
                <a:ea typeface="Helvetica Neue Light"/>
                <a:cs typeface="Helvetica Neue Light"/>
                <a:sym typeface="Helvetica Neue Light"/>
              </a:rPr>
              <a:t> for</a:t>
            </a:r>
            <a:endParaRPr sz="900" dirty="0"/>
          </a:p>
          <a:p>
            <a:pPr marL="0" lvl="2" indent="292093">
              <a:buClr>
                <a:srgbClr val="FFFB00"/>
              </a:buClr>
            </a:pPr>
            <a:r>
              <a:rPr lang="en" i="1" dirty="0">
                <a:latin typeface="Helvetica Neue"/>
                <a:ea typeface="Helvetica Neue"/>
                <a:cs typeface="Helvetica Neue"/>
                <a:sym typeface="Helvetica Neue"/>
              </a:rPr>
              <a:t>short-running</a:t>
            </a:r>
            <a:endParaRPr sz="900" dirty="0"/>
          </a:p>
          <a:p>
            <a:pPr marL="0" lvl="2" indent="292093">
              <a:buClr>
                <a:srgbClr val="FFFB00"/>
              </a:buClr>
            </a:pPr>
            <a:r>
              <a:rPr lang="en" i="1" dirty="0">
                <a:latin typeface="Helvetica Neue"/>
                <a:ea typeface="Helvetica Neue"/>
                <a:cs typeface="Helvetica Neue"/>
                <a:sym typeface="Helvetica Neue"/>
              </a:rPr>
              <a:t>stateless</a:t>
            </a:r>
            <a:endParaRPr sz="900" dirty="0"/>
          </a:p>
          <a:p>
            <a:pPr marL="0" lvl="2" indent="292093">
              <a:buClr>
                <a:srgbClr val="FFFB00"/>
              </a:buClr>
            </a:pPr>
            <a:r>
              <a:rPr lang="en" i="1" dirty="0">
                <a:latin typeface="Helvetica Neue"/>
                <a:ea typeface="Helvetica Neue"/>
                <a:cs typeface="Helvetica Neue"/>
                <a:sym typeface="Helvetica Neue"/>
              </a:rPr>
              <a:t>event-driven</a:t>
            </a:r>
            <a:endParaRPr sz="900" dirty="0"/>
          </a:p>
        </p:txBody>
      </p:sp>
      <p:sp>
        <p:nvSpPr>
          <p:cNvPr id="17" name="Shape 475">
            <a:extLst>
              <a:ext uri="{FF2B5EF4-FFF2-40B4-BE49-F238E27FC236}">
                <a16:creationId xmlns:a16="http://schemas.microsoft.com/office/drawing/2014/main" id="{6A7F6DB6-515B-3442-B126-7A68871D8876}"/>
              </a:ext>
            </a:extLst>
          </p:cNvPr>
          <p:cNvSpPr/>
          <p:nvPr/>
        </p:nvSpPr>
        <p:spPr>
          <a:xfrm>
            <a:off x="4739639" y="844413"/>
            <a:ext cx="3831900" cy="984600"/>
          </a:xfrm>
          <a:prstGeom prst="rect">
            <a:avLst/>
          </a:prstGeom>
          <a:noFill/>
          <a:ln>
            <a:noFill/>
          </a:ln>
        </p:spPr>
        <p:txBody>
          <a:bodyPr spcFirstLastPara="1" wrap="square" lIns="32750" tIns="32750" rIns="32750" bIns="32750" anchor="ctr" anchorCtr="0">
            <a:noAutofit/>
          </a:bodyPr>
          <a:lstStyle/>
          <a:p>
            <a:pPr algn="ctr">
              <a:buClr>
                <a:srgbClr val="FFFFFF"/>
              </a:buClr>
            </a:pPr>
            <a:r>
              <a:rPr lang="en" sz="2300">
                <a:latin typeface="Helvetica Neue Light"/>
                <a:ea typeface="Helvetica Neue Light"/>
                <a:cs typeface="Helvetica Neue Light"/>
                <a:sym typeface="Helvetica Neue Light"/>
              </a:rPr>
              <a:t>Serverless is </a:t>
            </a:r>
            <a:r>
              <a:rPr lang="en" sz="2300" b="1">
                <a:solidFill>
                  <a:srgbClr val="FF0000"/>
                </a:solidFill>
                <a:latin typeface="Helvetica Neue"/>
                <a:ea typeface="Helvetica Neue"/>
                <a:cs typeface="Helvetica Neue"/>
                <a:sym typeface="Helvetica Neue"/>
              </a:rPr>
              <a:t>not good</a:t>
            </a:r>
            <a:r>
              <a:rPr lang="en" sz="2300">
                <a:solidFill>
                  <a:srgbClr val="FF0000"/>
                </a:solidFill>
                <a:latin typeface="Helvetica Neue Light"/>
                <a:ea typeface="Helvetica Neue Light"/>
                <a:cs typeface="Helvetica Neue Light"/>
                <a:sym typeface="Helvetica Neue Light"/>
              </a:rPr>
              <a:t> </a:t>
            </a:r>
            <a:r>
              <a:rPr lang="en" sz="2300">
                <a:latin typeface="Helvetica Neue Light"/>
                <a:ea typeface="Helvetica Neue Light"/>
                <a:cs typeface="Helvetica Neue Light"/>
                <a:sym typeface="Helvetica Neue Light"/>
              </a:rPr>
              <a:t>for</a:t>
            </a:r>
            <a:endParaRPr sz="900"/>
          </a:p>
          <a:p>
            <a:pPr marL="0" lvl="5" indent="736582">
              <a:buClr>
                <a:srgbClr val="FFFB00"/>
              </a:buClr>
            </a:pPr>
            <a:r>
              <a:rPr lang="en" sz="1700" i="1">
                <a:latin typeface="Helvetica Neue"/>
                <a:ea typeface="Helvetica Neue"/>
                <a:cs typeface="Helvetica Neue"/>
                <a:sym typeface="Helvetica Neue"/>
              </a:rPr>
              <a:t>long-running</a:t>
            </a:r>
            <a:endParaRPr sz="900"/>
          </a:p>
          <a:p>
            <a:pPr marL="0" lvl="5" indent="736582">
              <a:buClr>
                <a:srgbClr val="FFFB00"/>
              </a:buClr>
            </a:pPr>
            <a:r>
              <a:rPr lang="en" sz="1700" i="1">
                <a:latin typeface="Helvetica Neue"/>
                <a:ea typeface="Helvetica Neue"/>
                <a:cs typeface="Helvetica Neue"/>
                <a:sym typeface="Helvetica Neue"/>
              </a:rPr>
              <a:t>stateful</a:t>
            </a:r>
            <a:endParaRPr sz="900"/>
          </a:p>
          <a:p>
            <a:pPr marL="0" lvl="5" indent="736582">
              <a:buClr>
                <a:srgbClr val="FFFB00"/>
              </a:buClr>
            </a:pPr>
            <a:r>
              <a:rPr lang="en" sz="1700" i="1">
                <a:latin typeface="Helvetica Neue"/>
                <a:ea typeface="Helvetica Neue"/>
                <a:cs typeface="Helvetica Neue"/>
                <a:sym typeface="Helvetica Neue"/>
              </a:rPr>
              <a:t>number crunching</a:t>
            </a:r>
            <a:endParaRPr sz="900"/>
          </a:p>
        </p:txBody>
      </p:sp>
      <p:sp>
        <p:nvSpPr>
          <p:cNvPr id="18" name="Shape 476">
            <a:extLst>
              <a:ext uri="{FF2B5EF4-FFF2-40B4-BE49-F238E27FC236}">
                <a16:creationId xmlns:a16="http://schemas.microsoft.com/office/drawing/2014/main" id="{438C7131-57F7-234C-B037-E8AC8329FD00}"/>
              </a:ext>
            </a:extLst>
          </p:cNvPr>
          <p:cNvSpPr/>
          <p:nvPr/>
        </p:nvSpPr>
        <p:spPr>
          <a:xfrm>
            <a:off x="5524499" y="2204516"/>
            <a:ext cx="1203000" cy="261300"/>
          </a:xfrm>
          <a:prstGeom prst="rect">
            <a:avLst/>
          </a:prstGeom>
          <a:noFill/>
          <a:ln>
            <a:noFill/>
          </a:ln>
        </p:spPr>
        <p:txBody>
          <a:bodyPr spcFirstLastPara="1" wrap="square" lIns="32750" tIns="32750" rIns="32750" bIns="32750" anchor="ctr" anchorCtr="0">
            <a:noAutofit/>
          </a:bodyPr>
          <a:lstStyle/>
          <a:p>
            <a:pPr>
              <a:buClr>
                <a:srgbClr val="FFFFFF"/>
              </a:buClr>
            </a:pPr>
            <a:r>
              <a:rPr lang="en" sz="1700">
                <a:latin typeface="Helvetica Neue Light"/>
                <a:ea typeface="Helvetica Neue Light"/>
                <a:cs typeface="Helvetica Neue Light"/>
                <a:sym typeface="Helvetica Neue Light"/>
              </a:rPr>
              <a:t>Databases</a:t>
            </a:r>
            <a:endParaRPr sz="900"/>
          </a:p>
        </p:txBody>
      </p:sp>
      <p:sp>
        <p:nvSpPr>
          <p:cNvPr id="19" name="Shape 477">
            <a:extLst>
              <a:ext uri="{FF2B5EF4-FFF2-40B4-BE49-F238E27FC236}">
                <a16:creationId xmlns:a16="http://schemas.microsoft.com/office/drawing/2014/main" id="{43899EF3-0937-9B4F-80DF-B683412F23C9}"/>
              </a:ext>
            </a:extLst>
          </p:cNvPr>
          <p:cNvSpPr/>
          <p:nvPr/>
        </p:nvSpPr>
        <p:spPr>
          <a:xfrm>
            <a:off x="5509307" y="2587377"/>
            <a:ext cx="2514600" cy="261300"/>
          </a:xfrm>
          <a:prstGeom prst="rect">
            <a:avLst/>
          </a:prstGeom>
          <a:noFill/>
          <a:ln>
            <a:noFill/>
          </a:ln>
        </p:spPr>
        <p:txBody>
          <a:bodyPr spcFirstLastPara="1" wrap="square" lIns="32750" tIns="32750" rIns="32750" bIns="32750" anchor="ctr" anchorCtr="0">
            <a:noAutofit/>
          </a:bodyPr>
          <a:lstStyle/>
          <a:p>
            <a:pPr>
              <a:buClr>
                <a:srgbClr val="FFFFFF"/>
              </a:buClr>
            </a:pPr>
            <a:r>
              <a:rPr lang="en" sz="1700">
                <a:latin typeface="Helvetica Neue Light"/>
                <a:ea typeface="Helvetica Neue Light"/>
                <a:cs typeface="Helvetica Neue Light"/>
                <a:sym typeface="Helvetica Neue Light"/>
              </a:rPr>
              <a:t>Deep Learning Training</a:t>
            </a:r>
            <a:endParaRPr sz="900"/>
          </a:p>
        </p:txBody>
      </p:sp>
      <p:sp>
        <p:nvSpPr>
          <p:cNvPr id="20" name="Shape 478">
            <a:extLst>
              <a:ext uri="{FF2B5EF4-FFF2-40B4-BE49-F238E27FC236}">
                <a16:creationId xmlns:a16="http://schemas.microsoft.com/office/drawing/2014/main" id="{5044841E-8A7C-D640-A16F-BB17195CB57D}"/>
              </a:ext>
            </a:extLst>
          </p:cNvPr>
          <p:cNvSpPr/>
          <p:nvPr/>
        </p:nvSpPr>
        <p:spPr>
          <a:xfrm>
            <a:off x="5503917" y="2993957"/>
            <a:ext cx="3095100" cy="261300"/>
          </a:xfrm>
          <a:prstGeom prst="rect">
            <a:avLst/>
          </a:prstGeom>
          <a:noFill/>
          <a:ln>
            <a:noFill/>
          </a:ln>
        </p:spPr>
        <p:txBody>
          <a:bodyPr spcFirstLastPara="1" wrap="square" lIns="32750" tIns="32750" rIns="32750" bIns="32750" anchor="ctr" anchorCtr="0">
            <a:noAutofit/>
          </a:bodyPr>
          <a:lstStyle/>
          <a:p>
            <a:pPr>
              <a:buClr>
                <a:srgbClr val="FFFFFF"/>
              </a:buClr>
            </a:pPr>
            <a:r>
              <a:rPr lang="en" sz="1700">
                <a:latin typeface="Helvetica Neue Light"/>
                <a:ea typeface="Helvetica Neue Light"/>
                <a:cs typeface="Helvetica Neue Light"/>
                <a:sym typeface="Helvetica Neue Light"/>
              </a:rPr>
              <a:t>Heavy-Duty Stream Analytics</a:t>
            </a:r>
            <a:endParaRPr sz="900"/>
          </a:p>
        </p:txBody>
      </p:sp>
      <p:sp>
        <p:nvSpPr>
          <p:cNvPr id="21" name="Shape 479">
            <a:extLst>
              <a:ext uri="{FF2B5EF4-FFF2-40B4-BE49-F238E27FC236}">
                <a16:creationId xmlns:a16="http://schemas.microsoft.com/office/drawing/2014/main" id="{31892A11-E439-F741-86F6-4E64CEC84C0E}"/>
              </a:ext>
            </a:extLst>
          </p:cNvPr>
          <p:cNvSpPr/>
          <p:nvPr/>
        </p:nvSpPr>
        <p:spPr>
          <a:xfrm>
            <a:off x="5510562" y="3363975"/>
            <a:ext cx="2273400" cy="261300"/>
          </a:xfrm>
          <a:prstGeom prst="rect">
            <a:avLst/>
          </a:prstGeom>
          <a:noFill/>
          <a:ln>
            <a:noFill/>
          </a:ln>
        </p:spPr>
        <p:txBody>
          <a:bodyPr spcFirstLastPara="1" wrap="square" lIns="32750" tIns="32750" rIns="32750" bIns="32750" anchor="ctr" anchorCtr="0">
            <a:noAutofit/>
          </a:bodyPr>
          <a:lstStyle/>
          <a:p>
            <a:pPr>
              <a:buClr>
                <a:srgbClr val="FFFFFF"/>
              </a:buClr>
            </a:pPr>
            <a:r>
              <a:rPr lang="en" sz="1700">
                <a:latin typeface="Helvetica Neue Light"/>
                <a:ea typeface="Helvetica Neue Light"/>
                <a:cs typeface="Helvetica Neue Light"/>
                <a:sym typeface="Helvetica Neue Light"/>
              </a:rPr>
              <a:t>Numerical Simulation</a:t>
            </a:r>
            <a:endParaRPr sz="900"/>
          </a:p>
        </p:txBody>
      </p:sp>
      <p:sp>
        <p:nvSpPr>
          <p:cNvPr id="22" name="Shape 480">
            <a:extLst>
              <a:ext uri="{FF2B5EF4-FFF2-40B4-BE49-F238E27FC236}">
                <a16:creationId xmlns:a16="http://schemas.microsoft.com/office/drawing/2014/main" id="{75DE259A-ACE8-284E-AFD3-AACCDD584314}"/>
              </a:ext>
            </a:extLst>
          </p:cNvPr>
          <p:cNvSpPr/>
          <p:nvPr/>
        </p:nvSpPr>
        <p:spPr>
          <a:xfrm>
            <a:off x="4874125" y="3346952"/>
            <a:ext cx="403200" cy="281400"/>
          </a:xfrm>
          <a:prstGeom prst="ellipse">
            <a:avLst/>
          </a:prstGeom>
          <a:blipFill rotWithShape="1">
            <a:blip r:embed="rId7">
              <a:alphaModFix/>
            </a:blip>
            <a:stretch>
              <a:fillRect/>
            </a:stretch>
          </a:blipFill>
          <a:ln>
            <a:noFill/>
          </a:ln>
          <a:effectLst>
            <a:outerShdw blurRad="38100" dist="25400" dir="5400000" rotWithShape="0">
              <a:srgbClr val="000000">
                <a:alpha val="49800"/>
              </a:srgbClr>
            </a:outerShdw>
          </a:effectLst>
        </p:spPr>
        <p:txBody>
          <a:bodyPr spcFirstLastPara="1" wrap="square" lIns="32750" tIns="32750" rIns="32750" bIns="32750" anchor="ctr" anchorCtr="0">
            <a:noAutofit/>
          </a:bodyPr>
          <a:lstStyle/>
          <a:p>
            <a:pPr algn="ctr">
              <a:buClr>
                <a:srgbClr val="FFFFFF"/>
              </a:buClr>
            </a:pPr>
            <a:r>
              <a:rPr lang="en" sz="1000" i="1">
                <a:solidFill>
                  <a:srgbClr val="FFFFFF"/>
                </a:solidFill>
                <a:latin typeface="Helvetica Neue"/>
                <a:ea typeface="Helvetica Neue"/>
                <a:cs typeface="Helvetica Neue"/>
                <a:sym typeface="Helvetica Neue"/>
              </a:rPr>
              <a:t>f(x)</a:t>
            </a:r>
            <a:endParaRPr sz="900"/>
          </a:p>
        </p:txBody>
      </p:sp>
      <p:pic>
        <p:nvPicPr>
          <p:cNvPr id="23" name="Shape 481" descr="pasted-image.pdf">
            <a:extLst>
              <a:ext uri="{FF2B5EF4-FFF2-40B4-BE49-F238E27FC236}">
                <a16:creationId xmlns:a16="http://schemas.microsoft.com/office/drawing/2014/main" id="{FAC9609B-ED1B-B443-AF94-5C167FC50A9B}"/>
              </a:ext>
            </a:extLst>
          </p:cNvPr>
          <p:cNvPicPr preferRelativeResize="0"/>
          <p:nvPr/>
        </p:nvPicPr>
        <p:blipFill rotWithShape="1">
          <a:blip r:embed="rId2">
            <a:alphaModFix/>
          </a:blip>
          <a:srcRect/>
          <a:stretch/>
        </p:blipFill>
        <p:spPr>
          <a:xfrm>
            <a:off x="4874121" y="2198629"/>
            <a:ext cx="288000" cy="288000"/>
          </a:xfrm>
          <a:prstGeom prst="rect">
            <a:avLst/>
          </a:prstGeom>
          <a:noFill/>
          <a:ln>
            <a:noFill/>
          </a:ln>
        </p:spPr>
      </p:pic>
      <p:pic>
        <p:nvPicPr>
          <p:cNvPr id="24" name="Shape 482" descr="pasted-image.pdf">
            <a:extLst>
              <a:ext uri="{FF2B5EF4-FFF2-40B4-BE49-F238E27FC236}">
                <a16:creationId xmlns:a16="http://schemas.microsoft.com/office/drawing/2014/main" id="{C0AB40B1-A920-AD4D-B604-2BC0B93804BD}"/>
              </a:ext>
            </a:extLst>
          </p:cNvPr>
          <p:cNvPicPr preferRelativeResize="0"/>
          <p:nvPr/>
        </p:nvPicPr>
        <p:blipFill rotWithShape="1">
          <a:blip r:embed="rId4">
            <a:alphaModFix/>
          </a:blip>
          <a:srcRect/>
          <a:stretch/>
        </p:blipFill>
        <p:spPr>
          <a:xfrm>
            <a:off x="4874121" y="2600771"/>
            <a:ext cx="288000" cy="288000"/>
          </a:xfrm>
          <a:prstGeom prst="rect">
            <a:avLst/>
          </a:prstGeom>
          <a:noFill/>
          <a:ln>
            <a:noFill/>
          </a:ln>
        </p:spPr>
      </p:pic>
      <p:cxnSp>
        <p:nvCxnSpPr>
          <p:cNvPr id="25" name="Shape 483">
            <a:extLst>
              <a:ext uri="{FF2B5EF4-FFF2-40B4-BE49-F238E27FC236}">
                <a16:creationId xmlns:a16="http://schemas.microsoft.com/office/drawing/2014/main" id="{668D4D79-C66E-DC49-B51C-A4FD067A31CD}"/>
              </a:ext>
            </a:extLst>
          </p:cNvPr>
          <p:cNvCxnSpPr/>
          <p:nvPr/>
        </p:nvCxnSpPr>
        <p:spPr>
          <a:xfrm rot="10800000">
            <a:off x="4572000" y="496335"/>
            <a:ext cx="0" cy="4150800"/>
          </a:xfrm>
          <a:prstGeom prst="straightConnector1">
            <a:avLst/>
          </a:prstGeom>
          <a:noFill/>
          <a:ln w="25400" cap="flat" cmpd="sng">
            <a:solidFill>
              <a:srgbClr val="000000"/>
            </a:solidFill>
            <a:prstDash val="solid"/>
            <a:miter lim="8000"/>
            <a:headEnd type="none" w="sm" len="sm"/>
            <a:tailEnd type="none" w="sm" len="sm"/>
          </a:ln>
        </p:spPr>
      </p:cxnSp>
      <p:sp>
        <p:nvSpPr>
          <p:cNvPr id="26" name="Shape 484">
            <a:extLst>
              <a:ext uri="{FF2B5EF4-FFF2-40B4-BE49-F238E27FC236}">
                <a16:creationId xmlns:a16="http://schemas.microsoft.com/office/drawing/2014/main" id="{73625AEE-9181-454D-80C2-BED78983BE2E}"/>
              </a:ext>
            </a:extLst>
          </p:cNvPr>
          <p:cNvSpPr/>
          <p:nvPr/>
        </p:nvSpPr>
        <p:spPr>
          <a:xfrm>
            <a:off x="738105" y="809043"/>
            <a:ext cx="169800" cy="341700"/>
          </a:xfrm>
          <a:prstGeom prst="rect">
            <a:avLst/>
          </a:prstGeom>
          <a:noFill/>
          <a:ln>
            <a:noFill/>
          </a:ln>
        </p:spPr>
        <p:txBody>
          <a:bodyPr spcFirstLastPara="1" wrap="square" lIns="32750" tIns="32750" rIns="32750" bIns="32750" anchor="ctr" anchorCtr="0">
            <a:noAutofit/>
          </a:bodyPr>
          <a:lstStyle/>
          <a:p>
            <a:pPr algn="ctr">
              <a:buClr>
                <a:schemeClr val="accent1"/>
              </a:buClr>
            </a:pPr>
            <a:r>
              <a:rPr lang="en" sz="2300">
                <a:solidFill>
                  <a:schemeClr val="accent1"/>
                </a:solidFill>
                <a:latin typeface="Helvetica Neue Light"/>
                <a:ea typeface="Helvetica Neue Light"/>
                <a:cs typeface="Helvetica Neue Light"/>
                <a:sym typeface="Helvetica Neue Light"/>
              </a:rPr>
              <a:t> </a:t>
            </a:r>
            <a:endParaRPr sz="900"/>
          </a:p>
        </p:txBody>
      </p:sp>
      <p:sp>
        <p:nvSpPr>
          <p:cNvPr id="27" name="Shape 486">
            <a:extLst>
              <a:ext uri="{FF2B5EF4-FFF2-40B4-BE49-F238E27FC236}">
                <a16:creationId xmlns:a16="http://schemas.microsoft.com/office/drawing/2014/main" id="{DA4E46AD-AC81-4943-9672-EA56B37F50AD}"/>
              </a:ext>
            </a:extLst>
          </p:cNvPr>
          <p:cNvSpPr/>
          <p:nvPr/>
        </p:nvSpPr>
        <p:spPr>
          <a:xfrm>
            <a:off x="1117860" y="4092308"/>
            <a:ext cx="2888100" cy="381600"/>
          </a:xfrm>
          <a:prstGeom prst="rect">
            <a:avLst/>
          </a:prstGeom>
          <a:noFill/>
          <a:ln>
            <a:noFill/>
          </a:ln>
        </p:spPr>
        <p:txBody>
          <a:bodyPr spcFirstLastPara="1" wrap="square" lIns="32750" tIns="32750" rIns="32750" bIns="32750" anchor="ctr" anchorCtr="0">
            <a:noAutofit/>
          </a:bodyPr>
          <a:lstStyle/>
          <a:p>
            <a:pPr>
              <a:buClr>
                <a:srgbClr val="FFFFFF"/>
              </a:buClr>
            </a:pPr>
            <a:r>
              <a:rPr lang="en" sz="1700">
                <a:latin typeface="Helvetica Neue Light"/>
                <a:ea typeface="Helvetica Neue Light"/>
                <a:cs typeface="Helvetica Neue Light"/>
                <a:sym typeface="Helvetica Neue Light"/>
              </a:rPr>
              <a:t>Service integration</a:t>
            </a:r>
            <a:endParaRPr sz="900"/>
          </a:p>
        </p:txBody>
      </p:sp>
      <p:pic>
        <p:nvPicPr>
          <p:cNvPr id="28" name="Shape 487" descr="pasted-image.pdf">
            <a:extLst>
              <a:ext uri="{FF2B5EF4-FFF2-40B4-BE49-F238E27FC236}">
                <a16:creationId xmlns:a16="http://schemas.microsoft.com/office/drawing/2014/main" id="{F787461C-14BC-F547-ADE2-08979381F5AE}"/>
              </a:ext>
            </a:extLst>
          </p:cNvPr>
          <p:cNvPicPr preferRelativeResize="0"/>
          <p:nvPr/>
        </p:nvPicPr>
        <p:blipFill rotWithShape="1">
          <a:blip r:embed="rId2">
            <a:alphaModFix/>
          </a:blip>
          <a:srcRect/>
          <a:stretch/>
        </p:blipFill>
        <p:spPr>
          <a:xfrm>
            <a:off x="453926" y="4092308"/>
            <a:ext cx="288000" cy="288000"/>
          </a:xfrm>
          <a:prstGeom prst="rect">
            <a:avLst/>
          </a:prstGeom>
          <a:noFill/>
          <a:ln>
            <a:noFill/>
          </a:ln>
        </p:spPr>
      </p:pic>
      <p:sp>
        <p:nvSpPr>
          <p:cNvPr id="29" name="Shape 488">
            <a:extLst>
              <a:ext uri="{FF2B5EF4-FFF2-40B4-BE49-F238E27FC236}">
                <a16:creationId xmlns:a16="http://schemas.microsoft.com/office/drawing/2014/main" id="{C578180B-96C4-0E4D-817C-FC467FF63E7D}"/>
              </a:ext>
            </a:extLst>
          </p:cNvPr>
          <p:cNvSpPr/>
          <p:nvPr/>
        </p:nvSpPr>
        <p:spPr>
          <a:xfrm>
            <a:off x="5501007" y="3723673"/>
            <a:ext cx="1787700" cy="261300"/>
          </a:xfrm>
          <a:prstGeom prst="rect">
            <a:avLst/>
          </a:prstGeom>
          <a:noFill/>
          <a:ln>
            <a:noFill/>
          </a:ln>
        </p:spPr>
        <p:txBody>
          <a:bodyPr spcFirstLastPara="1" wrap="square" lIns="32750" tIns="32750" rIns="32750" bIns="32750" anchor="ctr" anchorCtr="0">
            <a:noAutofit/>
          </a:bodyPr>
          <a:lstStyle/>
          <a:p>
            <a:pPr>
              <a:buClr>
                <a:srgbClr val="FFFFFF"/>
              </a:buClr>
            </a:pPr>
            <a:r>
              <a:rPr lang="en" sz="1700">
                <a:latin typeface="Helvetica Neue Light"/>
                <a:ea typeface="Helvetica Neue Light"/>
                <a:cs typeface="Helvetica Neue Light"/>
                <a:sym typeface="Helvetica Neue Light"/>
              </a:rPr>
              <a:t>Video Streaming</a:t>
            </a:r>
            <a:endParaRPr sz="900"/>
          </a:p>
        </p:txBody>
      </p:sp>
      <p:pic>
        <p:nvPicPr>
          <p:cNvPr id="30" name="Shape 489" descr="pasted-image.png">
            <a:extLst>
              <a:ext uri="{FF2B5EF4-FFF2-40B4-BE49-F238E27FC236}">
                <a16:creationId xmlns:a16="http://schemas.microsoft.com/office/drawing/2014/main" id="{C4337A51-5253-9F4C-88BD-06B945E68D64}"/>
              </a:ext>
            </a:extLst>
          </p:cNvPr>
          <p:cNvPicPr preferRelativeResize="0"/>
          <p:nvPr/>
        </p:nvPicPr>
        <p:blipFill rotWithShape="1">
          <a:blip r:embed="rId8">
            <a:alphaModFix/>
          </a:blip>
          <a:srcRect/>
          <a:stretch/>
        </p:blipFill>
        <p:spPr>
          <a:xfrm>
            <a:off x="4883680" y="3710279"/>
            <a:ext cx="288000" cy="288000"/>
          </a:xfrm>
          <a:prstGeom prst="rect">
            <a:avLst/>
          </a:prstGeom>
          <a:noFill/>
          <a:ln>
            <a:noFill/>
          </a:ln>
        </p:spPr>
      </p:pic>
      <p:pic>
        <p:nvPicPr>
          <p:cNvPr id="31" name="Shape 490" descr="pasted-image.pdf">
            <a:extLst>
              <a:ext uri="{FF2B5EF4-FFF2-40B4-BE49-F238E27FC236}">
                <a16:creationId xmlns:a16="http://schemas.microsoft.com/office/drawing/2014/main" id="{2FBDAD1C-05CB-674D-8320-C8F0E5370B75}"/>
              </a:ext>
            </a:extLst>
          </p:cNvPr>
          <p:cNvPicPr preferRelativeResize="0"/>
          <p:nvPr/>
        </p:nvPicPr>
        <p:blipFill rotWithShape="1">
          <a:blip r:embed="rId4">
            <a:alphaModFix/>
          </a:blip>
          <a:srcRect/>
          <a:stretch/>
        </p:blipFill>
        <p:spPr>
          <a:xfrm>
            <a:off x="4891980" y="2997026"/>
            <a:ext cx="288000" cy="288000"/>
          </a:xfrm>
          <a:prstGeom prst="rect">
            <a:avLst/>
          </a:prstGeom>
          <a:noFill/>
          <a:ln>
            <a:noFill/>
          </a:ln>
        </p:spPr>
      </p:pic>
      <p:pic>
        <p:nvPicPr>
          <p:cNvPr id="32" name="Shape 491" descr="pasted-image.png">
            <a:extLst>
              <a:ext uri="{FF2B5EF4-FFF2-40B4-BE49-F238E27FC236}">
                <a16:creationId xmlns:a16="http://schemas.microsoft.com/office/drawing/2014/main" id="{6B9A1EBB-9122-B348-8E49-D9801FC9D666}"/>
              </a:ext>
            </a:extLst>
          </p:cNvPr>
          <p:cNvPicPr preferRelativeResize="0"/>
          <p:nvPr/>
        </p:nvPicPr>
        <p:blipFill rotWithShape="1">
          <a:blip r:embed="rId9">
            <a:alphaModFix/>
          </a:blip>
          <a:srcRect/>
          <a:stretch/>
        </p:blipFill>
        <p:spPr>
          <a:xfrm>
            <a:off x="3171871" y="1262131"/>
            <a:ext cx="636000" cy="562200"/>
          </a:xfrm>
          <a:prstGeom prst="rect">
            <a:avLst/>
          </a:prstGeom>
          <a:noFill/>
          <a:ln>
            <a:noFill/>
          </a:ln>
        </p:spPr>
      </p:pic>
      <p:pic>
        <p:nvPicPr>
          <p:cNvPr id="33" name="Shape 492" descr="pasted-image.png">
            <a:extLst>
              <a:ext uri="{FF2B5EF4-FFF2-40B4-BE49-F238E27FC236}">
                <a16:creationId xmlns:a16="http://schemas.microsoft.com/office/drawing/2014/main" id="{81F05A88-B588-E043-9EC3-447EA9C7E6C0}"/>
              </a:ext>
            </a:extLst>
          </p:cNvPr>
          <p:cNvPicPr preferRelativeResize="0"/>
          <p:nvPr/>
        </p:nvPicPr>
        <p:blipFill rotWithShape="1">
          <a:blip r:embed="rId10">
            <a:alphaModFix/>
          </a:blip>
          <a:srcRect/>
          <a:stretch/>
        </p:blipFill>
        <p:spPr>
          <a:xfrm>
            <a:off x="7866488" y="1262131"/>
            <a:ext cx="636000" cy="562200"/>
          </a:xfrm>
          <a:prstGeom prst="rect">
            <a:avLst/>
          </a:prstGeom>
          <a:noFill/>
          <a:ln>
            <a:noFill/>
          </a:ln>
        </p:spPr>
      </p:pic>
    </p:spTree>
    <p:extLst>
      <p:ext uri="{BB962C8B-B14F-4D97-AF65-F5344CB8AC3E}">
        <p14:creationId xmlns:p14="http://schemas.microsoft.com/office/powerpoint/2010/main" val="143951968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sp>
        <p:nvSpPr>
          <p:cNvPr id="417" name="Shape 417"/>
          <p:cNvSpPr/>
          <p:nvPr/>
        </p:nvSpPr>
        <p:spPr>
          <a:xfrm>
            <a:off x="376756" y="1267377"/>
            <a:ext cx="3873900" cy="361500"/>
          </a:xfrm>
          <a:prstGeom prst="rect">
            <a:avLst/>
          </a:prstGeom>
          <a:noFill/>
          <a:ln>
            <a:noFill/>
          </a:ln>
        </p:spPr>
        <p:txBody>
          <a:bodyPr spcFirstLastPara="1" wrap="square" lIns="19050" tIns="19050" rIns="19050" bIns="19050" anchor="ctr" anchorCtr="0">
            <a:noAutofit/>
          </a:bodyPr>
          <a:lstStyle/>
          <a:p>
            <a:r>
              <a:rPr lang="en" sz="2100">
                <a:solidFill>
                  <a:srgbClr val="142936"/>
                </a:solidFill>
                <a:latin typeface="Calibri"/>
                <a:ea typeface="Calibri"/>
                <a:cs typeface="Calibri"/>
                <a:sym typeface="Calibri"/>
              </a:rPr>
              <a:t>Runs code </a:t>
            </a:r>
            <a:r>
              <a:rPr lang="en" sz="2100" b="1">
                <a:solidFill>
                  <a:srgbClr val="142936"/>
                </a:solidFill>
                <a:latin typeface="Helvetica Neue"/>
                <a:ea typeface="Helvetica Neue"/>
                <a:cs typeface="Helvetica Neue"/>
                <a:sym typeface="Helvetica Neue"/>
              </a:rPr>
              <a:t>in response </a:t>
            </a:r>
            <a:r>
              <a:rPr lang="en" sz="2100">
                <a:solidFill>
                  <a:srgbClr val="142936"/>
                </a:solidFill>
                <a:latin typeface="Calibri"/>
                <a:ea typeface="Calibri"/>
                <a:cs typeface="Calibri"/>
                <a:sym typeface="Calibri"/>
              </a:rPr>
              <a:t>to events</a:t>
            </a:r>
            <a:endParaRPr sz="1100"/>
          </a:p>
        </p:txBody>
      </p:sp>
      <p:sp>
        <p:nvSpPr>
          <p:cNvPr id="418" name="Shape 418"/>
          <p:cNvSpPr/>
          <p:nvPr/>
        </p:nvSpPr>
        <p:spPr>
          <a:xfrm>
            <a:off x="376756" y="2364221"/>
            <a:ext cx="3873900" cy="1158000"/>
          </a:xfrm>
          <a:prstGeom prst="rect">
            <a:avLst/>
          </a:prstGeom>
          <a:noFill/>
          <a:ln>
            <a:noFill/>
          </a:ln>
        </p:spPr>
        <p:txBody>
          <a:bodyPr spcFirstLastPara="1" wrap="square" lIns="19050" tIns="19050" rIns="19050" bIns="19050" anchor="ctr" anchorCtr="0">
            <a:noAutofit/>
          </a:bodyPr>
          <a:lstStyle/>
          <a:p>
            <a:r>
              <a:rPr lang="en" sz="3600">
                <a:solidFill>
                  <a:srgbClr val="142936"/>
                </a:solidFill>
                <a:latin typeface="Calibri"/>
                <a:ea typeface="Calibri"/>
                <a:cs typeface="Calibri"/>
                <a:sym typeface="Calibri"/>
              </a:rPr>
              <a:t>Event-programming model</a:t>
            </a:r>
            <a:endParaRPr sz="1100"/>
          </a:p>
        </p:txBody>
      </p:sp>
      <p:cxnSp>
        <p:nvCxnSpPr>
          <p:cNvPr id="419" name="Shape 419"/>
          <p:cNvCxnSpPr/>
          <p:nvPr/>
        </p:nvCxnSpPr>
        <p:spPr>
          <a:xfrm>
            <a:off x="416083" y="1935230"/>
            <a:ext cx="948600" cy="0"/>
          </a:xfrm>
          <a:prstGeom prst="straightConnector1">
            <a:avLst/>
          </a:prstGeom>
          <a:noFill/>
          <a:ln w="228600" cap="flat" cmpd="sng">
            <a:solidFill>
              <a:srgbClr val="56A8FD"/>
            </a:solidFill>
            <a:prstDash val="solid"/>
            <a:miter lim="8000"/>
            <a:headEnd type="none" w="sm" len="sm"/>
            <a:tailEnd type="none" w="sm" len="sm"/>
          </a:ln>
        </p:spPr>
      </p:cxnSp>
      <p:pic>
        <p:nvPicPr>
          <p:cNvPr id="420" name="Shape 420" descr="pasted-image.pdf"/>
          <p:cNvPicPr preferRelativeResize="0"/>
          <p:nvPr/>
        </p:nvPicPr>
        <p:blipFill rotWithShape="1">
          <a:blip r:embed="rId3">
            <a:alphaModFix/>
          </a:blip>
          <a:srcRect/>
          <a:stretch/>
        </p:blipFill>
        <p:spPr>
          <a:xfrm>
            <a:off x="3891386" y="1140445"/>
            <a:ext cx="4945800" cy="3192000"/>
          </a:xfrm>
          <a:prstGeom prst="rect">
            <a:avLst/>
          </a:prstGeom>
          <a:noFill/>
          <a:ln>
            <a:noFill/>
          </a:ln>
        </p:spPr>
      </p:pic>
      <p:sp>
        <p:nvSpPr>
          <p:cNvPr id="421" name="Shape 421"/>
          <p:cNvSpPr txBox="1">
            <a:spLocks noGrp="1"/>
          </p:cNvSpPr>
          <p:nvPr>
            <p:ph type="title"/>
          </p:nvPr>
        </p:nvSpPr>
        <p:spPr>
          <a:prstGeom prst="rect">
            <a:avLst/>
          </a:prstGeom>
          <a:noFill/>
          <a:ln>
            <a:noFill/>
          </a:ln>
        </p:spPr>
        <p:txBody>
          <a:bodyPr spcFirstLastPara="1" vert="horz" wrap="square" lIns="68575" tIns="34275" rIns="68575" bIns="34275" rtlCol="0" anchor="ctr" anchorCtr="0">
            <a:noAutofit/>
          </a:bodyPr>
          <a:lstStyle/>
          <a:p>
            <a:pPr>
              <a:spcBef>
                <a:spcPts val="0"/>
              </a:spcBef>
              <a:buClr>
                <a:schemeClr val="dk1"/>
              </a:buClr>
            </a:pPr>
            <a:r>
              <a:rPr lang="en"/>
              <a:t>What triggers code execution?</a:t>
            </a:r>
            <a:endParaRPr>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7397311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sp>
        <p:nvSpPr>
          <p:cNvPr id="497" name="Shape 497"/>
          <p:cNvSpPr txBox="1">
            <a:spLocks noGrp="1"/>
          </p:cNvSpPr>
          <p:nvPr>
            <p:ph type="title"/>
          </p:nvPr>
        </p:nvSpPr>
        <p:spPr>
          <a:prstGeom prst="rect">
            <a:avLst/>
          </a:prstGeom>
        </p:spPr>
        <p:txBody>
          <a:bodyPr spcFirstLastPara="1" vert="horz" wrap="square" lIns="68575" tIns="68575" rIns="68575" bIns="68575" rtlCol="0" anchor="ctr" anchorCtr="0">
            <a:noAutofit/>
          </a:bodyPr>
          <a:lstStyle/>
          <a:p>
            <a:pPr>
              <a:spcBef>
                <a:spcPts val="0"/>
              </a:spcBef>
            </a:pPr>
            <a:r>
              <a:rPr lang="en" dirty="0"/>
              <a:t>(Some) Current Platforms for Serverless</a:t>
            </a:r>
            <a:endParaRPr dirty="0"/>
          </a:p>
        </p:txBody>
      </p:sp>
      <p:pic>
        <p:nvPicPr>
          <p:cNvPr id="498" name="Shape 498"/>
          <p:cNvPicPr preferRelativeResize="0"/>
          <p:nvPr/>
        </p:nvPicPr>
        <p:blipFill>
          <a:blip r:embed="rId3">
            <a:alphaModFix/>
          </a:blip>
          <a:stretch>
            <a:fillRect/>
          </a:stretch>
        </p:blipFill>
        <p:spPr>
          <a:xfrm>
            <a:off x="6507572" y="1117326"/>
            <a:ext cx="1586900" cy="360875"/>
          </a:xfrm>
          <a:prstGeom prst="rect">
            <a:avLst/>
          </a:prstGeom>
          <a:noFill/>
          <a:ln>
            <a:noFill/>
          </a:ln>
        </p:spPr>
      </p:pic>
      <p:grpSp>
        <p:nvGrpSpPr>
          <p:cNvPr id="499" name="Shape 499"/>
          <p:cNvGrpSpPr/>
          <p:nvPr/>
        </p:nvGrpSpPr>
        <p:grpSpPr>
          <a:xfrm>
            <a:off x="2464747" y="1766726"/>
            <a:ext cx="1471200" cy="1063875"/>
            <a:chOff x="4824100" y="2565475"/>
            <a:chExt cx="1471200" cy="1063875"/>
          </a:xfrm>
        </p:grpSpPr>
        <p:pic>
          <p:nvPicPr>
            <p:cNvPr id="500" name="Shape 500"/>
            <p:cNvPicPr preferRelativeResize="0"/>
            <p:nvPr/>
          </p:nvPicPr>
          <p:blipFill>
            <a:blip r:embed="rId4">
              <a:alphaModFix/>
            </a:blip>
            <a:stretch>
              <a:fillRect/>
            </a:stretch>
          </p:blipFill>
          <p:spPr>
            <a:xfrm>
              <a:off x="5088400" y="2565475"/>
              <a:ext cx="852225" cy="766250"/>
            </a:xfrm>
            <a:prstGeom prst="rect">
              <a:avLst/>
            </a:prstGeom>
            <a:noFill/>
            <a:ln>
              <a:noFill/>
            </a:ln>
          </p:spPr>
        </p:pic>
        <p:sp>
          <p:nvSpPr>
            <p:cNvPr id="501" name="Shape 501"/>
            <p:cNvSpPr txBox="1"/>
            <p:nvPr/>
          </p:nvSpPr>
          <p:spPr>
            <a:xfrm>
              <a:off x="4824100" y="3203650"/>
              <a:ext cx="1471200" cy="425700"/>
            </a:xfrm>
            <a:prstGeom prst="rect">
              <a:avLst/>
            </a:prstGeom>
            <a:noFill/>
            <a:ln>
              <a:noFill/>
            </a:ln>
          </p:spPr>
          <p:txBody>
            <a:bodyPr spcFirstLastPara="1" wrap="square" lIns="91425" tIns="91425" rIns="91425" bIns="91425" anchor="t" anchorCtr="0">
              <a:noAutofit/>
            </a:bodyPr>
            <a:lstStyle/>
            <a:p>
              <a:r>
                <a:rPr lang="en"/>
                <a:t>Azure Functions</a:t>
              </a:r>
              <a:endParaRPr/>
            </a:p>
          </p:txBody>
        </p:sp>
      </p:grpSp>
      <p:grpSp>
        <p:nvGrpSpPr>
          <p:cNvPr id="502" name="Shape 502"/>
          <p:cNvGrpSpPr/>
          <p:nvPr/>
        </p:nvGrpSpPr>
        <p:grpSpPr>
          <a:xfrm>
            <a:off x="4419600" y="742950"/>
            <a:ext cx="1164251" cy="1631308"/>
            <a:chOff x="3137175" y="2356749"/>
            <a:chExt cx="1552749" cy="1838301"/>
          </a:xfrm>
        </p:grpSpPr>
        <p:pic>
          <p:nvPicPr>
            <p:cNvPr id="503" name="Shape 503"/>
            <p:cNvPicPr preferRelativeResize="0"/>
            <p:nvPr/>
          </p:nvPicPr>
          <p:blipFill>
            <a:blip r:embed="rId5">
              <a:alphaModFix/>
            </a:blip>
            <a:stretch>
              <a:fillRect/>
            </a:stretch>
          </p:blipFill>
          <p:spPr>
            <a:xfrm>
              <a:off x="3218725" y="2356749"/>
              <a:ext cx="1471199" cy="1421006"/>
            </a:xfrm>
            <a:prstGeom prst="rect">
              <a:avLst/>
            </a:prstGeom>
            <a:noFill/>
            <a:ln>
              <a:noFill/>
            </a:ln>
          </p:spPr>
        </p:pic>
        <p:sp>
          <p:nvSpPr>
            <p:cNvPr id="504" name="Shape 504"/>
            <p:cNvSpPr txBox="1"/>
            <p:nvPr/>
          </p:nvSpPr>
          <p:spPr>
            <a:xfrm>
              <a:off x="3137175" y="3777750"/>
              <a:ext cx="1552500" cy="417300"/>
            </a:xfrm>
            <a:prstGeom prst="rect">
              <a:avLst/>
            </a:prstGeom>
            <a:noFill/>
            <a:ln>
              <a:noFill/>
            </a:ln>
          </p:spPr>
          <p:txBody>
            <a:bodyPr spcFirstLastPara="1" wrap="square" lIns="91425" tIns="91425" rIns="91425" bIns="91425" anchor="ctr" anchorCtr="0">
              <a:noAutofit/>
            </a:bodyPr>
            <a:lstStyle/>
            <a:p>
              <a:r>
                <a:rPr lang="en">
                  <a:solidFill>
                    <a:schemeClr val="dk1"/>
                  </a:solidFill>
                </a:rPr>
                <a:t>AWS Lambda</a:t>
              </a:r>
              <a:endParaRPr>
                <a:solidFill>
                  <a:schemeClr val="dk1"/>
                </a:solidFill>
              </a:endParaRPr>
            </a:p>
          </p:txBody>
        </p:sp>
      </p:grpSp>
      <p:pic>
        <p:nvPicPr>
          <p:cNvPr id="505" name="Shape 505"/>
          <p:cNvPicPr preferRelativeResize="0"/>
          <p:nvPr/>
        </p:nvPicPr>
        <p:blipFill>
          <a:blip r:embed="rId6">
            <a:alphaModFix/>
          </a:blip>
          <a:stretch>
            <a:fillRect/>
          </a:stretch>
        </p:blipFill>
        <p:spPr>
          <a:xfrm>
            <a:off x="327098" y="906813"/>
            <a:ext cx="2613476" cy="571375"/>
          </a:xfrm>
          <a:prstGeom prst="rect">
            <a:avLst/>
          </a:prstGeom>
          <a:noFill/>
          <a:ln>
            <a:noFill/>
          </a:ln>
        </p:spPr>
      </p:pic>
      <p:grpSp>
        <p:nvGrpSpPr>
          <p:cNvPr id="506" name="Shape 506"/>
          <p:cNvGrpSpPr/>
          <p:nvPr/>
        </p:nvGrpSpPr>
        <p:grpSpPr>
          <a:xfrm>
            <a:off x="6782547" y="2101476"/>
            <a:ext cx="1552800" cy="1195474"/>
            <a:chOff x="6664600" y="3170076"/>
            <a:chExt cx="1552800" cy="1195474"/>
          </a:xfrm>
        </p:grpSpPr>
        <p:pic>
          <p:nvPicPr>
            <p:cNvPr id="507" name="Shape 507"/>
            <p:cNvPicPr preferRelativeResize="0"/>
            <p:nvPr/>
          </p:nvPicPr>
          <p:blipFill>
            <a:blip r:embed="rId7">
              <a:alphaModFix/>
            </a:blip>
            <a:stretch>
              <a:fillRect/>
            </a:stretch>
          </p:blipFill>
          <p:spPr>
            <a:xfrm>
              <a:off x="6664600" y="3170076"/>
              <a:ext cx="1552750" cy="769774"/>
            </a:xfrm>
            <a:prstGeom prst="rect">
              <a:avLst/>
            </a:prstGeom>
            <a:noFill/>
            <a:ln>
              <a:noFill/>
            </a:ln>
          </p:spPr>
        </p:pic>
        <p:sp>
          <p:nvSpPr>
            <p:cNvPr id="508" name="Shape 508"/>
            <p:cNvSpPr txBox="1"/>
            <p:nvPr/>
          </p:nvSpPr>
          <p:spPr>
            <a:xfrm>
              <a:off x="6664600" y="3939850"/>
              <a:ext cx="1552800" cy="425700"/>
            </a:xfrm>
            <a:prstGeom prst="rect">
              <a:avLst/>
            </a:prstGeom>
            <a:noFill/>
            <a:ln>
              <a:noFill/>
            </a:ln>
          </p:spPr>
          <p:txBody>
            <a:bodyPr spcFirstLastPara="1" wrap="square" lIns="91425" tIns="91425" rIns="91425" bIns="91425" anchor="t" anchorCtr="0">
              <a:noAutofit/>
            </a:bodyPr>
            <a:lstStyle/>
            <a:p>
              <a:r>
                <a:rPr lang="en"/>
                <a:t>Kubernetes</a:t>
              </a:r>
              <a:endParaRPr/>
            </a:p>
          </p:txBody>
        </p:sp>
      </p:grpSp>
      <p:grpSp>
        <p:nvGrpSpPr>
          <p:cNvPr id="509" name="Shape 509"/>
          <p:cNvGrpSpPr/>
          <p:nvPr/>
        </p:nvGrpSpPr>
        <p:grpSpPr>
          <a:xfrm>
            <a:off x="4453823" y="2641276"/>
            <a:ext cx="2086925" cy="1775750"/>
            <a:chOff x="4299375" y="3183400"/>
            <a:chExt cx="2086925" cy="1775750"/>
          </a:xfrm>
        </p:grpSpPr>
        <p:pic>
          <p:nvPicPr>
            <p:cNvPr id="510" name="Shape 510"/>
            <p:cNvPicPr preferRelativeResize="0"/>
            <p:nvPr/>
          </p:nvPicPr>
          <p:blipFill>
            <a:blip r:embed="rId8">
              <a:alphaModFix/>
            </a:blip>
            <a:stretch>
              <a:fillRect/>
            </a:stretch>
          </p:blipFill>
          <p:spPr>
            <a:xfrm>
              <a:off x="4299375" y="3183400"/>
              <a:ext cx="2086925" cy="1624934"/>
            </a:xfrm>
            <a:prstGeom prst="rect">
              <a:avLst/>
            </a:prstGeom>
            <a:noFill/>
            <a:ln>
              <a:noFill/>
            </a:ln>
          </p:spPr>
        </p:pic>
        <p:sp>
          <p:nvSpPr>
            <p:cNvPr id="511" name="Shape 511"/>
            <p:cNvSpPr txBox="1"/>
            <p:nvPr/>
          </p:nvSpPr>
          <p:spPr>
            <a:xfrm>
              <a:off x="4558400" y="4533450"/>
              <a:ext cx="1757400" cy="425700"/>
            </a:xfrm>
            <a:prstGeom prst="rect">
              <a:avLst/>
            </a:prstGeom>
            <a:noFill/>
            <a:ln>
              <a:noFill/>
            </a:ln>
          </p:spPr>
          <p:txBody>
            <a:bodyPr spcFirstLastPara="1" wrap="square" lIns="91425" tIns="91425" rIns="91425" bIns="91425" anchor="t" anchorCtr="0">
              <a:noAutofit/>
            </a:bodyPr>
            <a:lstStyle/>
            <a:p>
              <a:r>
                <a:rPr lang="en" dirty="0"/>
                <a:t>Google Functions</a:t>
              </a:r>
              <a:endParaRPr dirty="0"/>
            </a:p>
          </p:txBody>
        </p:sp>
      </p:grpSp>
      <p:pic>
        <p:nvPicPr>
          <p:cNvPr id="512" name="Shape 512"/>
          <p:cNvPicPr preferRelativeResize="0"/>
          <p:nvPr/>
        </p:nvPicPr>
        <p:blipFill>
          <a:blip r:embed="rId9">
            <a:alphaModFix/>
          </a:blip>
          <a:stretch>
            <a:fillRect/>
          </a:stretch>
        </p:blipFill>
        <p:spPr>
          <a:xfrm>
            <a:off x="266397" y="1682489"/>
            <a:ext cx="828675" cy="828675"/>
          </a:xfrm>
          <a:prstGeom prst="rect">
            <a:avLst/>
          </a:prstGeom>
          <a:noFill/>
          <a:ln>
            <a:noFill/>
          </a:ln>
        </p:spPr>
      </p:pic>
      <p:grpSp>
        <p:nvGrpSpPr>
          <p:cNvPr id="513" name="Shape 513"/>
          <p:cNvGrpSpPr/>
          <p:nvPr/>
        </p:nvGrpSpPr>
        <p:grpSpPr>
          <a:xfrm>
            <a:off x="2745026" y="3095912"/>
            <a:ext cx="1089777" cy="1195491"/>
            <a:chOff x="2968521" y="3940612"/>
            <a:chExt cx="910500" cy="1168613"/>
          </a:xfrm>
        </p:grpSpPr>
        <p:pic>
          <p:nvPicPr>
            <p:cNvPr id="514" name="Shape 514"/>
            <p:cNvPicPr preferRelativeResize="0"/>
            <p:nvPr/>
          </p:nvPicPr>
          <p:blipFill>
            <a:blip r:embed="rId10">
              <a:alphaModFix/>
            </a:blip>
            <a:stretch>
              <a:fillRect/>
            </a:stretch>
          </p:blipFill>
          <p:spPr>
            <a:xfrm>
              <a:off x="2991275" y="3940612"/>
              <a:ext cx="828676" cy="803812"/>
            </a:xfrm>
            <a:prstGeom prst="rect">
              <a:avLst/>
            </a:prstGeom>
            <a:noFill/>
            <a:ln>
              <a:noFill/>
            </a:ln>
          </p:spPr>
        </p:pic>
        <p:sp>
          <p:nvSpPr>
            <p:cNvPr id="515" name="Shape 515"/>
            <p:cNvSpPr txBox="1"/>
            <p:nvPr/>
          </p:nvSpPr>
          <p:spPr>
            <a:xfrm>
              <a:off x="2968521" y="4744425"/>
              <a:ext cx="910500" cy="364800"/>
            </a:xfrm>
            <a:prstGeom prst="rect">
              <a:avLst/>
            </a:prstGeom>
            <a:noFill/>
            <a:ln>
              <a:noFill/>
            </a:ln>
          </p:spPr>
          <p:txBody>
            <a:bodyPr spcFirstLastPara="1" wrap="square" lIns="91425" tIns="91425" rIns="91425" bIns="91425" anchor="ctr" anchorCtr="0">
              <a:noAutofit/>
            </a:bodyPr>
            <a:lstStyle/>
            <a:p>
              <a:r>
                <a:rPr lang="en">
                  <a:solidFill>
                    <a:schemeClr val="dk1"/>
                  </a:solidFill>
                </a:rPr>
                <a:t>Red-Hat</a:t>
              </a:r>
              <a:endParaRPr>
                <a:solidFill>
                  <a:schemeClr val="dk1"/>
                </a:solidFill>
              </a:endParaRPr>
            </a:p>
          </p:txBody>
        </p:sp>
      </p:grpSp>
      <p:pic>
        <p:nvPicPr>
          <p:cNvPr id="516" name="Shape 516"/>
          <p:cNvPicPr preferRelativeResize="0"/>
          <p:nvPr/>
        </p:nvPicPr>
        <p:blipFill>
          <a:blip r:embed="rId11">
            <a:alphaModFix/>
          </a:blip>
          <a:stretch>
            <a:fillRect/>
          </a:stretch>
        </p:blipFill>
        <p:spPr>
          <a:xfrm>
            <a:off x="6879473" y="534501"/>
            <a:ext cx="636625" cy="636625"/>
          </a:xfrm>
          <a:prstGeom prst="rect">
            <a:avLst/>
          </a:prstGeom>
          <a:noFill/>
          <a:ln>
            <a:noFill/>
          </a:ln>
        </p:spPr>
      </p:pic>
      <p:grpSp>
        <p:nvGrpSpPr>
          <p:cNvPr id="517" name="Shape 517"/>
          <p:cNvGrpSpPr/>
          <p:nvPr/>
        </p:nvGrpSpPr>
        <p:grpSpPr>
          <a:xfrm>
            <a:off x="363204" y="2859500"/>
            <a:ext cx="1856100" cy="1256331"/>
            <a:chOff x="419007" y="3869800"/>
            <a:chExt cx="1856100" cy="1256331"/>
          </a:xfrm>
        </p:grpSpPr>
        <p:pic>
          <p:nvPicPr>
            <p:cNvPr id="518" name="Shape 518"/>
            <p:cNvPicPr preferRelativeResize="0"/>
            <p:nvPr/>
          </p:nvPicPr>
          <p:blipFill>
            <a:blip r:embed="rId12">
              <a:alphaModFix/>
            </a:blip>
            <a:stretch>
              <a:fillRect/>
            </a:stretch>
          </p:blipFill>
          <p:spPr>
            <a:xfrm>
              <a:off x="847525" y="3869800"/>
              <a:ext cx="874625" cy="874625"/>
            </a:xfrm>
            <a:prstGeom prst="rect">
              <a:avLst/>
            </a:prstGeom>
            <a:noFill/>
            <a:ln>
              <a:noFill/>
            </a:ln>
          </p:spPr>
        </p:pic>
        <p:sp>
          <p:nvSpPr>
            <p:cNvPr id="519" name="Shape 519"/>
            <p:cNvSpPr txBox="1"/>
            <p:nvPr/>
          </p:nvSpPr>
          <p:spPr>
            <a:xfrm>
              <a:off x="419007" y="4761331"/>
              <a:ext cx="1856100" cy="364800"/>
            </a:xfrm>
            <a:prstGeom prst="rect">
              <a:avLst/>
            </a:prstGeom>
            <a:noFill/>
            <a:ln>
              <a:noFill/>
            </a:ln>
          </p:spPr>
          <p:txBody>
            <a:bodyPr spcFirstLastPara="1" wrap="square" lIns="91425" tIns="91425" rIns="91425" bIns="91425" anchor="ctr" anchorCtr="0">
              <a:noAutofit/>
            </a:bodyPr>
            <a:lstStyle/>
            <a:p>
              <a:r>
                <a:rPr lang="en" dirty="0">
                  <a:solidFill>
                    <a:schemeClr val="dk1"/>
                  </a:solidFill>
                </a:rPr>
                <a:t>IBM Cloud Functions</a:t>
              </a:r>
              <a:endParaRPr dirty="0">
                <a:solidFill>
                  <a:schemeClr val="dk1"/>
                </a:solidFill>
              </a:endParaRPr>
            </a:p>
          </p:txBody>
        </p:sp>
      </p:grpSp>
      <p:pic>
        <p:nvPicPr>
          <p:cNvPr id="520" name="Shape 520"/>
          <p:cNvPicPr preferRelativeResize="0"/>
          <p:nvPr/>
        </p:nvPicPr>
        <p:blipFill>
          <a:blip r:embed="rId13">
            <a:alphaModFix/>
          </a:blip>
          <a:stretch>
            <a:fillRect/>
          </a:stretch>
        </p:blipFill>
        <p:spPr>
          <a:xfrm>
            <a:off x="6879473" y="3512236"/>
            <a:ext cx="1586900" cy="661208"/>
          </a:xfrm>
          <a:prstGeom prst="rect">
            <a:avLst/>
          </a:prstGeom>
          <a:noFill/>
          <a:ln>
            <a:noFill/>
          </a:ln>
        </p:spPr>
      </p:pic>
    </p:spTree>
    <p:extLst>
      <p:ext uri="{BB962C8B-B14F-4D97-AF65-F5344CB8AC3E}">
        <p14:creationId xmlns:p14="http://schemas.microsoft.com/office/powerpoint/2010/main" val="149193398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API Gateway</a:t>
            </a:r>
            <a:endParaRPr lang="en-US" altLang="en-US" sz="1600" i="1" dirty="0">
              <a:solidFill>
                <a:schemeClr val="bg1"/>
              </a:solidFill>
            </a:endParaRPr>
          </a:p>
        </p:txBody>
      </p:sp>
      <p:sp>
        <p:nvSpPr>
          <p:cNvPr id="8" name="TextBox 11">
            <a:extLst>
              <a:ext uri="{FF2B5EF4-FFF2-40B4-BE49-F238E27FC236}">
                <a16:creationId xmlns:a16="http://schemas.microsoft.com/office/drawing/2014/main" id="{3652138E-B9E8-9B46-823F-089E8AE2CDE6}"/>
              </a:ext>
            </a:extLst>
          </p:cNvPr>
          <p:cNvSpPr txBox="1">
            <a:spLocks noChangeArrowheads="1"/>
          </p:cNvSpPr>
          <p:nvPr/>
        </p:nvSpPr>
        <p:spPr bwMode="auto">
          <a:xfrm>
            <a:off x="255588" y="4695825"/>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33</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E6156 – Topics in SW Engineering: Lecture 5: APIs, Lambda,  SSO, Events</a:t>
            </a:r>
            <a:br>
              <a:rPr lang="en-US" altLang="en-US" sz="1050" i="1" baseline="0" dirty="0">
                <a:solidFill>
                  <a:schemeClr val="bg1"/>
                </a:solidFill>
              </a:rPr>
            </a:br>
            <a:r>
              <a:rPr lang="de-DE" altLang="en-US" sz="900" i="1" dirty="0">
                <a:solidFill>
                  <a:schemeClr val="bg1"/>
                </a:solidFill>
              </a:rPr>
              <a:t>© Donald F. Ferguson, 2021</a:t>
            </a:r>
            <a:endParaRPr lang="en-US" altLang="en-US" sz="900" i="1" dirty="0">
              <a:solidFill>
                <a:schemeClr val="bg1"/>
              </a:solidFill>
            </a:endParaRPr>
          </a:p>
        </p:txBody>
      </p:sp>
    </p:spTree>
    <p:extLst>
      <p:ext uri="{BB962C8B-B14F-4D97-AF65-F5344CB8AC3E}">
        <p14:creationId xmlns:p14="http://schemas.microsoft.com/office/powerpoint/2010/main" val="222424522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97518D-C544-9643-84F5-DC48A26702A3}"/>
              </a:ext>
            </a:extLst>
          </p:cNvPr>
          <p:cNvSpPr>
            <a:spLocks noGrp="1"/>
          </p:cNvSpPr>
          <p:nvPr>
            <p:ph type="title"/>
          </p:nvPr>
        </p:nvSpPr>
        <p:spPr/>
        <p:txBody>
          <a:bodyPr/>
          <a:lstStyle/>
          <a:p>
            <a:r>
              <a:rPr lang="en-US" dirty="0"/>
              <a:t>API Management</a:t>
            </a:r>
          </a:p>
        </p:txBody>
      </p:sp>
      <p:pic>
        <p:nvPicPr>
          <p:cNvPr id="4" name="Picture 3">
            <a:extLst>
              <a:ext uri="{FF2B5EF4-FFF2-40B4-BE49-F238E27FC236}">
                <a16:creationId xmlns:a16="http://schemas.microsoft.com/office/drawing/2014/main" id="{0D0CEA81-44D9-4C4D-8C97-9A32A04C9C64}"/>
              </a:ext>
            </a:extLst>
          </p:cNvPr>
          <p:cNvPicPr>
            <a:picLocks noChangeAspect="1"/>
          </p:cNvPicPr>
          <p:nvPr/>
        </p:nvPicPr>
        <p:blipFill>
          <a:blip r:embed="rId2"/>
          <a:stretch>
            <a:fillRect/>
          </a:stretch>
        </p:blipFill>
        <p:spPr>
          <a:xfrm>
            <a:off x="174575" y="552761"/>
            <a:ext cx="7924800" cy="4037977"/>
          </a:xfrm>
          <a:prstGeom prst="rect">
            <a:avLst/>
          </a:prstGeom>
        </p:spPr>
      </p:pic>
    </p:spTree>
    <p:extLst>
      <p:ext uri="{BB962C8B-B14F-4D97-AF65-F5344CB8AC3E}">
        <p14:creationId xmlns:p14="http://schemas.microsoft.com/office/powerpoint/2010/main" val="290204363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6A2969E-63D9-4A46-8663-46A281E6C259}"/>
              </a:ext>
            </a:extLst>
          </p:cNvPr>
          <p:cNvSpPr>
            <a:spLocks noGrp="1"/>
          </p:cNvSpPr>
          <p:nvPr>
            <p:ph type="title"/>
          </p:nvPr>
        </p:nvSpPr>
        <p:spPr/>
        <p:txBody>
          <a:bodyPr/>
          <a:lstStyle/>
          <a:p>
            <a:r>
              <a:rPr lang="en-US" dirty="0"/>
              <a:t>API Gateway (</a:t>
            </a:r>
            <a:r>
              <a:rPr lang="en-US" sz="1400" dirty="0"/>
              <a:t>https://</a:t>
            </a:r>
            <a:r>
              <a:rPr lang="en-US" sz="1400" dirty="0" err="1"/>
              <a:t>docs.microsoft.com</a:t>
            </a:r>
            <a:r>
              <a:rPr lang="en-US" sz="1400" dirty="0"/>
              <a:t>/</a:t>
            </a:r>
            <a:r>
              <a:rPr lang="en-US" sz="1400" dirty="0" err="1"/>
              <a:t>en</a:t>
            </a:r>
            <a:r>
              <a:rPr lang="en-US" sz="1400" dirty="0"/>
              <a:t>-us/azure/architecture/microservices/design/gateway)</a:t>
            </a:r>
            <a:endParaRPr lang="en-US" dirty="0"/>
          </a:p>
        </p:txBody>
      </p:sp>
      <p:pic>
        <p:nvPicPr>
          <p:cNvPr id="2050" name="Picture 2" descr="Diagram of an API gateway">
            <a:extLst>
              <a:ext uri="{FF2B5EF4-FFF2-40B4-BE49-F238E27FC236}">
                <a16:creationId xmlns:a16="http://schemas.microsoft.com/office/drawing/2014/main" id="{3A0D613F-FC22-6B46-B4E2-E60ECE0F27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1800" y="742950"/>
            <a:ext cx="6044906" cy="311480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1A75501-3217-9F4E-80A0-AA268FCF16ED}"/>
              </a:ext>
            </a:extLst>
          </p:cNvPr>
          <p:cNvSpPr txBox="1"/>
          <p:nvPr/>
        </p:nvSpPr>
        <p:spPr>
          <a:xfrm>
            <a:off x="76200" y="1504950"/>
            <a:ext cx="4614110" cy="2677656"/>
          </a:xfrm>
          <a:prstGeom prst="rect">
            <a:avLst/>
          </a:prstGeom>
          <a:noFill/>
        </p:spPr>
        <p:txBody>
          <a:bodyPr wrap="square">
            <a:spAutoFit/>
          </a:bodyPr>
          <a:lstStyle/>
          <a:p>
            <a:pPr algn="l"/>
            <a:r>
              <a:rPr lang="en-US" sz="2400" b="0" i="0" dirty="0">
                <a:effectLst/>
                <a:latin typeface="Segoe UI" panose="020F0502020204030204" pitchFamily="34" charset="0"/>
              </a:rPr>
              <a:t>Some functions:</a:t>
            </a:r>
          </a:p>
          <a:p>
            <a:pPr marL="285750" indent="-285750" algn="l">
              <a:buFont typeface="Arial" panose="020B0604020202020204" pitchFamily="34" charset="0"/>
              <a:buChar char="•"/>
            </a:pPr>
            <a:r>
              <a:rPr lang="en-US" sz="1600" b="0" i="0" dirty="0">
                <a:effectLst/>
                <a:latin typeface="Segoe UI" panose="020F0502020204030204" pitchFamily="34" charset="0"/>
              </a:rPr>
              <a:t>SSL termination</a:t>
            </a:r>
          </a:p>
          <a:p>
            <a:pPr marL="285750" indent="-285750" algn="l">
              <a:buFont typeface="Arial" panose="020B0604020202020204" pitchFamily="34" charset="0"/>
              <a:buChar char="•"/>
            </a:pPr>
            <a:r>
              <a:rPr lang="en-US" sz="1600" b="0" i="0" dirty="0">
                <a:effectLst/>
                <a:latin typeface="Segoe UI" panose="020F0502020204030204" pitchFamily="34" charset="0"/>
              </a:rPr>
              <a:t>Authentication</a:t>
            </a:r>
          </a:p>
          <a:p>
            <a:pPr marL="285750" indent="-285750" algn="l">
              <a:buFont typeface="Arial" panose="020B0604020202020204" pitchFamily="34" charset="0"/>
              <a:buChar char="•"/>
            </a:pPr>
            <a:r>
              <a:rPr lang="en-US" sz="1600" b="0" i="0" dirty="0">
                <a:effectLst/>
                <a:latin typeface="Segoe UI" panose="020F0502020204030204" pitchFamily="34" charset="0"/>
              </a:rPr>
              <a:t>IP allow/block list</a:t>
            </a:r>
          </a:p>
          <a:p>
            <a:pPr marL="285750" indent="-285750" algn="l">
              <a:buFont typeface="Arial" panose="020B0604020202020204" pitchFamily="34" charset="0"/>
              <a:buChar char="•"/>
            </a:pPr>
            <a:r>
              <a:rPr lang="en-US" sz="1600" b="0" i="0" dirty="0">
                <a:effectLst/>
                <a:latin typeface="Segoe UI" panose="020F0502020204030204" pitchFamily="34" charset="0"/>
              </a:rPr>
              <a:t>Client rate limiting (throttling)</a:t>
            </a:r>
          </a:p>
          <a:p>
            <a:pPr marL="285750" indent="-285750" algn="l">
              <a:buFont typeface="Arial" panose="020B0604020202020204" pitchFamily="34" charset="0"/>
              <a:buChar char="•"/>
            </a:pPr>
            <a:r>
              <a:rPr lang="en-US" sz="1600" b="0" i="0" dirty="0">
                <a:effectLst/>
                <a:latin typeface="Segoe UI" panose="020F0502020204030204" pitchFamily="34" charset="0"/>
              </a:rPr>
              <a:t>Logging and monitoring</a:t>
            </a:r>
          </a:p>
          <a:p>
            <a:pPr marL="285750" indent="-285750" algn="l">
              <a:buFont typeface="Arial" panose="020B0604020202020204" pitchFamily="34" charset="0"/>
              <a:buChar char="•"/>
            </a:pPr>
            <a:r>
              <a:rPr lang="en-US" sz="1600" b="0" i="0" dirty="0">
                <a:effectLst/>
                <a:latin typeface="Segoe UI" panose="020F0502020204030204" pitchFamily="34" charset="0"/>
              </a:rPr>
              <a:t>Response caching</a:t>
            </a:r>
          </a:p>
          <a:p>
            <a:pPr marL="285750" indent="-285750" algn="l">
              <a:buFont typeface="Arial" panose="020B0604020202020204" pitchFamily="34" charset="0"/>
              <a:buChar char="•"/>
            </a:pPr>
            <a:r>
              <a:rPr lang="en-US" sz="1600" b="0" i="0" dirty="0">
                <a:effectLst/>
                <a:latin typeface="Segoe UI" panose="020F0502020204030204" pitchFamily="34" charset="0"/>
              </a:rPr>
              <a:t>Web application firewall</a:t>
            </a:r>
          </a:p>
          <a:p>
            <a:pPr marL="285750" indent="-285750" algn="l">
              <a:buFont typeface="Arial" panose="020B0604020202020204" pitchFamily="34" charset="0"/>
              <a:buChar char="•"/>
            </a:pPr>
            <a:r>
              <a:rPr lang="en-US" sz="1600" b="0" i="0" dirty="0">
                <a:effectLst/>
                <a:latin typeface="Segoe UI" panose="020F0502020204030204" pitchFamily="34" charset="0"/>
              </a:rPr>
              <a:t>GZIP compression</a:t>
            </a:r>
          </a:p>
          <a:p>
            <a:pPr marL="285750" indent="-285750" algn="l">
              <a:buFont typeface="Arial" panose="020B0604020202020204" pitchFamily="34" charset="0"/>
              <a:buChar char="•"/>
            </a:pPr>
            <a:r>
              <a:rPr lang="en-US" sz="1600" b="0" i="0" dirty="0">
                <a:effectLst/>
                <a:latin typeface="Segoe UI" panose="020F0502020204030204" pitchFamily="34" charset="0"/>
              </a:rPr>
              <a:t>Servicing static content</a:t>
            </a:r>
          </a:p>
        </p:txBody>
      </p:sp>
    </p:spTree>
    <p:extLst>
      <p:ext uri="{BB962C8B-B14F-4D97-AF65-F5344CB8AC3E}">
        <p14:creationId xmlns:p14="http://schemas.microsoft.com/office/powerpoint/2010/main" val="20195765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D0EC914-AAB2-DA44-A197-4245E8F51B67}"/>
              </a:ext>
            </a:extLst>
          </p:cNvPr>
          <p:cNvSpPr>
            <a:spLocks noGrp="1"/>
          </p:cNvSpPr>
          <p:nvPr>
            <p:ph type="title"/>
          </p:nvPr>
        </p:nvSpPr>
        <p:spPr/>
        <p:txBody>
          <a:bodyPr/>
          <a:lstStyle/>
          <a:p>
            <a:r>
              <a:rPr lang="en-US" dirty="0"/>
              <a:t>AWS API Gateway</a:t>
            </a:r>
          </a:p>
        </p:txBody>
      </p:sp>
      <p:pic>
        <p:nvPicPr>
          <p:cNvPr id="3074" name="Picture 2" descr="API Gateway how it works">
            <a:extLst>
              <a:ext uri="{FF2B5EF4-FFF2-40B4-BE49-F238E27FC236}">
                <a16:creationId xmlns:a16="http://schemas.microsoft.com/office/drawing/2014/main" id="{0D461E07-D02F-F24E-8EE3-4B589AB81C1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57213"/>
            <a:ext cx="9144000" cy="4029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433500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Function-as-a-Service</a:t>
            </a:r>
            <a:endParaRPr lang="en-US" altLang="en-US" sz="1600" i="1" dirty="0">
              <a:solidFill>
                <a:schemeClr val="bg1"/>
              </a:solidFill>
            </a:endParaRPr>
          </a:p>
        </p:txBody>
      </p:sp>
      <p:sp>
        <p:nvSpPr>
          <p:cNvPr id="8" name="TextBox 11">
            <a:extLst>
              <a:ext uri="{FF2B5EF4-FFF2-40B4-BE49-F238E27FC236}">
                <a16:creationId xmlns:a16="http://schemas.microsoft.com/office/drawing/2014/main" id="{3652138E-B9E8-9B46-823F-089E8AE2CDE6}"/>
              </a:ext>
            </a:extLst>
          </p:cNvPr>
          <p:cNvSpPr txBox="1">
            <a:spLocks noChangeArrowheads="1"/>
          </p:cNvSpPr>
          <p:nvPr/>
        </p:nvSpPr>
        <p:spPr bwMode="auto">
          <a:xfrm>
            <a:off x="255588" y="4695825"/>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37</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E6156 – Topics in SW Engineering: Lecture 5: APIs, Lambda,  SSO, Events</a:t>
            </a:r>
            <a:br>
              <a:rPr lang="en-US" altLang="en-US" sz="1050" i="1" baseline="0" dirty="0">
                <a:solidFill>
                  <a:schemeClr val="bg1"/>
                </a:solidFill>
              </a:rPr>
            </a:br>
            <a:r>
              <a:rPr lang="de-DE" altLang="en-US" sz="900" i="1" dirty="0">
                <a:solidFill>
                  <a:schemeClr val="bg1"/>
                </a:solidFill>
              </a:rPr>
              <a:t>© Donald F. Ferguson, 2021</a:t>
            </a:r>
            <a:endParaRPr lang="en-US" altLang="en-US" sz="900" i="1" dirty="0">
              <a:solidFill>
                <a:schemeClr val="bg1"/>
              </a:solidFill>
            </a:endParaRPr>
          </a:p>
        </p:txBody>
      </p:sp>
    </p:spTree>
    <p:extLst>
      <p:ext uri="{BB962C8B-B14F-4D97-AF65-F5344CB8AC3E}">
        <p14:creationId xmlns:p14="http://schemas.microsoft.com/office/powerpoint/2010/main" val="181862973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E8E1BA7-F2E6-C246-90F1-E2425E3C9062}"/>
              </a:ext>
            </a:extLst>
          </p:cNvPr>
          <p:cNvSpPr>
            <a:spLocks noGrp="1"/>
          </p:cNvSpPr>
          <p:nvPr>
            <p:ph idx="1"/>
          </p:nvPr>
        </p:nvSpPr>
        <p:spPr/>
        <p:txBody>
          <a:bodyPr/>
          <a:lstStyle/>
          <a:p>
            <a:r>
              <a:rPr lang="en-US" dirty="0"/>
              <a:t>API Gateway:</a:t>
            </a:r>
          </a:p>
          <a:p>
            <a:pPr lvl="1"/>
            <a:r>
              <a:rPr lang="en-US" dirty="0"/>
              <a:t>We will encapsulate the 3 microservices behind the API Gateway.</a:t>
            </a:r>
          </a:p>
          <a:p>
            <a:pPr lvl="1"/>
            <a:r>
              <a:rPr lang="en-US" dirty="0"/>
              <a:t>Single, logical endpoint and locations for security, etc.</a:t>
            </a:r>
          </a:p>
          <a:p>
            <a:r>
              <a:rPr lang="en-US" dirty="0"/>
              <a:t>Events/SNS:</a:t>
            </a:r>
          </a:p>
          <a:p>
            <a:pPr lvl="1"/>
            <a:r>
              <a:rPr lang="en-US" dirty="0"/>
              <a:t>Setup SNS topics.</a:t>
            </a:r>
          </a:p>
          <a:p>
            <a:pPr lvl="1"/>
            <a:r>
              <a:rPr lang="en-US" dirty="0"/>
              <a:t>State changes in resources, e.g. user, triggers event publication.</a:t>
            </a:r>
          </a:p>
          <a:p>
            <a:pPr lvl="1"/>
            <a:r>
              <a:rPr lang="en-US" dirty="0"/>
              <a:t>Lambda functions handle the events and integrate with things like webhooks.</a:t>
            </a:r>
          </a:p>
          <a:p>
            <a:r>
              <a:rPr lang="en-US" dirty="0"/>
              <a:t>Middleware:</a:t>
            </a:r>
          </a:p>
          <a:p>
            <a:pPr lvl="1"/>
            <a:r>
              <a:rPr lang="en-US" dirty="0"/>
              <a:t>Add middleware to microservices to automate generating events.</a:t>
            </a:r>
          </a:p>
          <a:p>
            <a:pPr lvl="1"/>
            <a:r>
              <a:rPr lang="en-US" dirty="0"/>
              <a:t>Use middleware to enforce security and login, which we will later replace/complement with API GW.</a:t>
            </a:r>
          </a:p>
          <a:p>
            <a:r>
              <a:rPr lang="en-US" dirty="0"/>
              <a:t>Implement </a:t>
            </a:r>
          </a:p>
        </p:txBody>
      </p:sp>
      <p:sp>
        <p:nvSpPr>
          <p:cNvPr id="3" name="Title 2">
            <a:extLst>
              <a:ext uri="{FF2B5EF4-FFF2-40B4-BE49-F238E27FC236}">
                <a16:creationId xmlns:a16="http://schemas.microsoft.com/office/drawing/2014/main" id="{ECFEF36D-3B4A-DD4A-8649-42CD648A58DE}"/>
              </a:ext>
            </a:extLst>
          </p:cNvPr>
          <p:cNvSpPr>
            <a:spLocks noGrp="1"/>
          </p:cNvSpPr>
          <p:nvPr>
            <p:ph type="title"/>
          </p:nvPr>
        </p:nvSpPr>
        <p:spPr/>
        <p:txBody>
          <a:bodyPr/>
          <a:lstStyle/>
          <a:p>
            <a:r>
              <a:rPr lang="en-US" dirty="0"/>
              <a:t>Putting Some Pieces Together</a:t>
            </a:r>
          </a:p>
        </p:txBody>
      </p:sp>
    </p:spTree>
    <p:extLst>
      <p:ext uri="{BB962C8B-B14F-4D97-AF65-F5344CB8AC3E}">
        <p14:creationId xmlns:p14="http://schemas.microsoft.com/office/powerpoint/2010/main" val="24053244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Code to Show Today</a:t>
            </a:r>
            <a:endParaRPr lang="en-US" altLang="en-US" sz="1600" i="1" dirty="0">
              <a:solidFill>
                <a:schemeClr val="bg1"/>
              </a:solidFill>
            </a:endParaRPr>
          </a:p>
        </p:txBody>
      </p:sp>
      <p:sp>
        <p:nvSpPr>
          <p:cNvPr id="8" name="TextBox 11">
            <a:extLst>
              <a:ext uri="{FF2B5EF4-FFF2-40B4-BE49-F238E27FC236}">
                <a16:creationId xmlns:a16="http://schemas.microsoft.com/office/drawing/2014/main" id="{3652138E-B9E8-9B46-823F-089E8AE2CDE6}"/>
              </a:ext>
            </a:extLst>
          </p:cNvPr>
          <p:cNvSpPr txBox="1">
            <a:spLocks noChangeArrowheads="1"/>
          </p:cNvSpPr>
          <p:nvPr/>
        </p:nvSpPr>
        <p:spPr bwMode="auto">
          <a:xfrm>
            <a:off x="255588" y="4695825"/>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4</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E6156 – Topics in SW Engineering: Lecture 5: APIs, Lambda,  SSO, Events</a:t>
            </a:r>
            <a:br>
              <a:rPr lang="en-US" altLang="en-US" sz="1050" i="1" baseline="0" dirty="0">
                <a:solidFill>
                  <a:schemeClr val="bg1"/>
                </a:solidFill>
              </a:rPr>
            </a:br>
            <a:r>
              <a:rPr lang="de-DE" altLang="en-US" sz="900" i="1" dirty="0">
                <a:solidFill>
                  <a:schemeClr val="bg1"/>
                </a:solidFill>
              </a:rPr>
              <a:t>© Donald F. Ferguson, 2021</a:t>
            </a:r>
            <a:endParaRPr lang="en-US" altLang="en-US" sz="900" i="1" dirty="0">
              <a:solidFill>
                <a:schemeClr val="bg1"/>
              </a:solidFill>
            </a:endParaRPr>
          </a:p>
        </p:txBody>
      </p:sp>
    </p:spTree>
    <p:extLst>
      <p:ext uri="{BB962C8B-B14F-4D97-AF65-F5344CB8AC3E}">
        <p14:creationId xmlns:p14="http://schemas.microsoft.com/office/powerpoint/2010/main" val="24160478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56A1D1A-89AF-6845-8B2A-A6A95D32693F}"/>
              </a:ext>
            </a:extLst>
          </p:cNvPr>
          <p:cNvSpPr>
            <a:spLocks noGrp="1"/>
          </p:cNvSpPr>
          <p:nvPr>
            <p:ph idx="1"/>
          </p:nvPr>
        </p:nvSpPr>
        <p:spPr/>
        <p:txBody>
          <a:bodyPr/>
          <a:lstStyle/>
          <a:p>
            <a:r>
              <a:rPr lang="en-US" dirty="0"/>
              <a:t>/demo path and </a:t>
            </a:r>
            <a:r>
              <a:rPr lang="en-US" dirty="0" err="1"/>
              <a:t>rest_utils</a:t>
            </a:r>
            <a:r>
              <a:rPr lang="en-US" dirty="0"/>
              <a:t> (</a:t>
            </a:r>
            <a:r>
              <a:rPr lang="en-US" dirty="0" err="1"/>
              <a:t>UserProfileNew</a:t>
            </a:r>
            <a:r>
              <a:rPr lang="en-US" dirty="0"/>
              <a:t>)</a:t>
            </a:r>
          </a:p>
          <a:p>
            <a:r>
              <a:rPr lang="en-US" dirty="0" err="1"/>
              <a:t>oauth</a:t>
            </a:r>
            <a:r>
              <a:rPr lang="en-US" dirty="0"/>
              <a:t>-python project, including setup on GCP.</a:t>
            </a:r>
          </a:p>
          <a:p>
            <a:r>
              <a:rPr lang="en-US" dirty="0" err="1"/>
              <a:t>UserProfileNew</a:t>
            </a:r>
            <a:endParaRPr lang="en-US" dirty="0"/>
          </a:p>
          <a:p>
            <a:pPr lvl="1"/>
            <a:r>
              <a:rPr lang="en-US" dirty="0"/>
              <a:t>Pagination</a:t>
            </a:r>
          </a:p>
          <a:p>
            <a:pPr lvl="1"/>
            <a:r>
              <a:rPr lang="en-US" dirty="0"/>
              <a:t>Fields</a:t>
            </a:r>
          </a:p>
          <a:p>
            <a:pPr lvl="1"/>
            <a:r>
              <a:rPr lang="en-US" dirty="0"/>
              <a:t>Links</a:t>
            </a:r>
          </a:p>
          <a:p>
            <a:pPr lvl="1"/>
            <a:r>
              <a:rPr lang="en-US" dirty="0"/>
              <a:t>Middleware</a:t>
            </a:r>
          </a:p>
          <a:p>
            <a:r>
              <a:rPr lang="en-US" dirty="0"/>
              <a:t>Lambda function.</a:t>
            </a:r>
          </a:p>
          <a:p>
            <a:r>
              <a:rPr lang="en-US"/>
              <a:t>WebHook</a:t>
            </a:r>
            <a:endParaRPr lang="en-US" dirty="0"/>
          </a:p>
        </p:txBody>
      </p:sp>
      <p:sp>
        <p:nvSpPr>
          <p:cNvPr id="3" name="Title 2">
            <a:extLst>
              <a:ext uri="{FF2B5EF4-FFF2-40B4-BE49-F238E27FC236}">
                <a16:creationId xmlns:a16="http://schemas.microsoft.com/office/drawing/2014/main" id="{8AF23F51-76EB-C542-8DE3-1FE864A7CD25}"/>
              </a:ext>
            </a:extLst>
          </p:cNvPr>
          <p:cNvSpPr>
            <a:spLocks noGrp="1"/>
          </p:cNvSpPr>
          <p:nvPr>
            <p:ph type="title"/>
          </p:nvPr>
        </p:nvSpPr>
        <p:spPr/>
        <p:txBody>
          <a:bodyPr/>
          <a:lstStyle/>
          <a:p>
            <a:r>
              <a:rPr lang="en-US" dirty="0"/>
              <a:t>Code to Show</a:t>
            </a:r>
          </a:p>
        </p:txBody>
      </p:sp>
    </p:spTree>
    <p:extLst>
      <p:ext uri="{BB962C8B-B14F-4D97-AF65-F5344CB8AC3E}">
        <p14:creationId xmlns:p14="http://schemas.microsoft.com/office/powerpoint/2010/main" val="22417742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Microservice Walkthrough</a:t>
            </a:r>
            <a:endParaRPr lang="en-US" altLang="en-US" sz="1600" i="1" dirty="0">
              <a:solidFill>
                <a:schemeClr val="bg1"/>
              </a:solidFill>
            </a:endParaRPr>
          </a:p>
        </p:txBody>
      </p:sp>
      <p:sp>
        <p:nvSpPr>
          <p:cNvPr id="8" name="TextBox 11">
            <a:extLst>
              <a:ext uri="{FF2B5EF4-FFF2-40B4-BE49-F238E27FC236}">
                <a16:creationId xmlns:a16="http://schemas.microsoft.com/office/drawing/2014/main" id="{3652138E-B9E8-9B46-823F-089E8AE2CDE6}"/>
              </a:ext>
            </a:extLst>
          </p:cNvPr>
          <p:cNvSpPr txBox="1">
            <a:spLocks noChangeArrowheads="1"/>
          </p:cNvSpPr>
          <p:nvPr/>
        </p:nvSpPr>
        <p:spPr bwMode="auto">
          <a:xfrm>
            <a:off x="255588" y="4695825"/>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6</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E6156 – Topics in SW Engineering: Lecture 5: APIs, Lambda,  SSO, Events</a:t>
            </a:r>
            <a:br>
              <a:rPr lang="en-US" altLang="en-US" sz="1050" i="1" baseline="0" dirty="0">
                <a:solidFill>
                  <a:schemeClr val="bg1"/>
                </a:solidFill>
              </a:rPr>
            </a:br>
            <a:r>
              <a:rPr lang="de-DE" altLang="en-US" sz="900" i="1" dirty="0">
                <a:solidFill>
                  <a:schemeClr val="bg1"/>
                </a:solidFill>
              </a:rPr>
              <a:t>© Donald F. Ferguson, 2021</a:t>
            </a:r>
            <a:endParaRPr lang="en-US" altLang="en-US" sz="900" i="1" dirty="0">
              <a:solidFill>
                <a:schemeClr val="bg1"/>
              </a:solidFill>
            </a:endParaRPr>
          </a:p>
        </p:txBody>
      </p:sp>
    </p:spTree>
    <p:extLst>
      <p:ext uri="{BB962C8B-B14F-4D97-AF65-F5344CB8AC3E}">
        <p14:creationId xmlns:p14="http://schemas.microsoft.com/office/powerpoint/2010/main" val="30792165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84FDAF4-4957-6549-B18B-B02C838E2F59}"/>
              </a:ext>
            </a:extLst>
          </p:cNvPr>
          <p:cNvSpPr>
            <a:spLocks noGrp="1"/>
          </p:cNvSpPr>
          <p:nvPr>
            <p:ph idx="1"/>
          </p:nvPr>
        </p:nvSpPr>
        <p:spPr>
          <a:xfrm>
            <a:off x="152400" y="590550"/>
            <a:ext cx="8763000" cy="4038600"/>
          </a:xfrm>
        </p:spPr>
        <p:txBody>
          <a:bodyPr/>
          <a:lstStyle/>
          <a:p>
            <a:r>
              <a:rPr lang="en-US" sz="1800" dirty="0"/>
              <a:t>When your handler receives a REST operation, there are the following elements. Not all methods have all elements:</a:t>
            </a:r>
          </a:p>
          <a:p>
            <a:pPr lvl="1"/>
            <a:r>
              <a:rPr lang="en-US" sz="1600" dirty="0"/>
              <a:t>Path</a:t>
            </a:r>
          </a:p>
          <a:p>
            <a:pPr lvl="1"/>
            <a:r>
              <a:rPr lang="en-US" sz="1600" dirty="0"/>
              <a:t>Path parameters</a:t>
            </a:r>
          </a:p>
          <a:p>
            <a:pPr lvl="1"/>
            <a:r>
              <a:rPr lang="en-US" sz="1600" dirty="0"/>
              <a:t>Query string parameters</a:t>
            </a:r>
          </a:p>
          <a:p>
            <a:pPr lvl="1"/>
            <a:r>
              <a:rPr lang="en-US" sz="1600" dirty="0"/>
              <a:t>Headers</a:t>
            </a:r>
          </a:p>
          <a:p>
            <a:pPr lvl="1"/>
            <a:r>
              <a:rPr lang="en-US" sz="1600" dirty="0"/>
              <a:t>Body</a:t>
            </a:r>
          </a:p>
          <a:p>
            <a:r>
              <a:rPr lang="en-US" sz="1800" dirty="0"/>
              <a:t>The REST handler’s response has the following elements:</a:t>
            </a:r>
          </a:p>
          <a:p>
            <a:pPr lvl="1"/>
            <a:r>
              <a:rPr lang="en-US" sz="1600" dirty="0"/>
              <a:t>Status code</a:t>
            </a:r>
          </a:p>
          <a:p>
            <a:pPr lvl="1"/>
            <a:r>
              <a:rPr lang="en-US" sz="1600" dirty="0"/>
              <a:t>Body</a:t>
            </a:r>
          </a:p>
          <a:p>
            <a:pPr lvl="1"/>
            <a:r>
              <a:rPr lang="en-US" sz="1600" dirty="0"/>
              <a:t>Headers</a:t>
            </a:r>
          </a:p>
          <a:p>
            <a:r>
              <a:rPr lang="en-US" sz="1800" dirty="0"/>
              <a:t>The route handler maps between the REST representation of the elements and the language/runtime representation.</a:t>
            </a:r>
          </a:p>
        </p:txBody>
      </p:sp>
      <p:sp>
        <p:nvSpPr>
          <p:cNvPr id="3" name="Title 2">
            <a:extLst>
              <a:ext uri="{FF2B5EF4-FFF2-40B4-BE49-F238E27FC236}">
                <a16:creationId xmlns:a16="http://schemas.microsoft.com/office/drawing/2014/main" id="{695C8573-7607-B244-9FA9-F5B3DD2B6E22}"/>
              </a:ext>
            </a:extLst>
          </p:cNvPr>
          <p:cNvSpPr>
            <a:spLocks noGrp="1"/>
          </p:cNvSpPr>
          <p:nvPr>
            <p:ph type="title"/>
          </p:nvPr>
        </p:nvSpPr>
        <p:spPr/>
        <p:txBody>
          <a:bodyPr/>
          <a:lstStyle/>
          <a:p>
            <a:r>
              <a:rPr lang="en-US" dirty="0"/>
              <a:t>REST Method</a:t>
            </a:r>
          </a:p>
        </p:txBody>
      </p:sp>
      <p:sp>
        <p:nvSpPr>
          <p:cNvPr id="4" name="Rounded Rectangle 3">
            <a:extLst>
              <a:ext uri="{FF2B5EF4-FFF2-40B4-BE49-F238E27FC236}">
                <a16:creationId xmlns:a16="http://schemas.microsoft.com/office/drawing/2014/main" id="{19AFBE02-DA2E-B14A-A561-74424EE815DD}"/>
              </a:ext>
            </a:extLst>
          </p:cNvPr>
          <p:cNvSpPr/>
          <p:nvPr/>
        </p:nvSpPr>
        <p:spPr>
          <a:xfrm>
            <a:off x="3352799" y="1047750"/>
            <a:ext cx="5486399" cy="1447800"/>
          </a:xfrm>
          <a:prstGeom prst="roundRect">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marL="285750" indent="-285750">
              <a:buFont typeface="Arial" panose="020B0604020202020204" pitchFamily="34" charset="0"/>
              <a:buChar char="•"/>
            </a:pPr>
            <a:r>
              <a:rPr lang="en-US" dirty="0"/>
              <a:t>Flask provides access through the</a:t>
            </a:r>
          </a:p>
          <a:p>
            <a:pPr marL="742950" lvl="1" indent="-285750">
              <a:buFont typeface="Arial" panose="020B0604020202020204" pitchFamily="34" charset="0"/>
              <a:buChar char="•"/>
            </a:pPr>
            <a:r>
              <a:rPr lang="en-US" dirty="0"/>
              <a:t>Request object.</a:t>
            </a:r>
          </a:p>
          <a:p>
            <a:pPr marL="742950" lvl="1" indent="-285750">
              <a:buFont typeface="Arial" panose="020B0604020202020204" pitchFamily="34" charset="0"/>
              <a:buChar char="•"/>
            </a:pPr>
            <a:r>
              <a:rPr lang="en-US" dirty="0"/>
              <a:t>Response object.</a:t>
            </a:r>
          </a:p>
          <a:p>
            <a:pPr marL="285750" indent="-285750">
              <a:buFont typeface="Arial" panose="020B0604020202020204" pitchFamily="34" charset="0"/>
              <a:buChar char="•"/>
            </a:pPr>
            <a:r>
              <a:rPr lang="en-US" dirty="0"/>
              <a:t>Walkthrough</a:t>
            </a:r>
          </a:p>
        </p:txBody>
      </p:sp>
    </p:spTree>
    <p:extLst>
      <p:ext uri="{BB962C8B-B14F-4D97-AF65-F5344CB8AC3E}">
        <p14:creationId xmlns:p14="http://schemas.microsoft.com/office/powerpoint/2010/main" val="27865538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DCC6D31-2AF6-0447-A188-0A821C395E6F}"/>
              </a:ext>
            </a:extLst>
          </p:cNvPr>
          <p:cNvSpPr>
            <a:spLocks noGrp="1"/>
          </p:cNvSpPr>
          <p:nvPr>
            <p:ph idx="1"/>
          </p:nvPr>
        </p:nvSpPr>
        <p:spPr>
          <a:xfrm>
            <a:off x="152400" y="514350"/>
            <a:ext cx="8839200" cy="4114800"/>
          </a:xfrm>
        </p:spPr>
        <p:txBody>
          <a:bodyPr/>
          <a:lstStyle/>
          <a:p>
            <a:pPr>
              <a:spcBef>
                <a:spcPts val="0"/>
              </a:spcBef>
              <a:spcAft>
                <a:spcPts val="200"/>
              </a:spcAft>
            </a:pPr>
            <a:r>
              <a:rPr lang="en-US" sz="1600" dirty="0"/>
              <a:t>There are many patterns. I typically follow something like:</a:t>
            </a:r>
          </a:p>
          <a:p>
            <a:pPr>
              <a:spcBef>
                <a:spcPts val="0"/>
              </a:spcBef>
              <a:spcAft>
                <a:spcPts val="200"/>
              </a:spcAft>
            </a:pPr>
            <a:endParaRPr lang="en-US" sz="1600" dirty="0"/>
          </a:p>
          <a:p>
            <a:pPr>
              <a:spcBef>
                <a:spcPts val="0"/>
              </a:spcBef>
              <a:spcAft>
                <a:spcPts val="200"/>
              </a:spcAft>
            </a:pPr>
            <a:endParaRPr lang="en-US" sz="1600" dirty="0"/>
          </a:p>
          <a:p>
            <a:pPr>
              <a:spcBef>
                <a:spcPts val="0"/>
              </a:spcBef>
              <a:spcAft>
                <a:spcPts val="200"/>
              </a:spcAft>
            </a:pPr>
            <a:endParaRPr lang="en-US" sz="1600" dirty="0"/>
          </a:p>
          <a:p>
            <a:pPr>
              <a:spcBef>
                <a:spcPts val="0"/>
              </a:spcBef>
              <a:spcAft>
                <a:spcPts val="200"/>
              </a:spcAft>
            </a:pPr>
            <a:endParaRPr lang="en-US" sz="1600" dirty="0"/>
          </a:p>
          <a:p>
            <a:pPr>
              <a:spcBef>
                <a:spcPts val="0"/>
              </a:spcBef>
              <a:spcAft>
                <a:spcPts val="200"/>
              </a:spcAft>
            </a:pPr>
            <a:endParaRPr lang="en-US" sz="1600" dirty="0"/>
          </a:p>
          <a:p>
            <a:pPr>
              <a:spcBef>
                <a:spcPts val="0"/>
              </a:spcBef>
              <a:spcAft>
                <a:spcPts val="200"/>
              </a:spcAft>
            </a:pPr>
            <a:endParaRPr lang="en-US" sz="1600" dirty="0"/>
          </a:p>
          <a:p>
            <a:pPr>
              <a:spcBef>
                <a:spcPts val="0"/>
              </a:spcBef>
              <a:spcAft>
                <a:spcPts val="200"/>
              </a:spcAft>
            </a:pPr>
            <a:endParaRPr lang="en-US" sz="1600" dirty="0"/>
          </a:p>
          <a:p>
            <a:pPr>
              <a:spcBef>
                <a:spcPts val="0"/>
              </a:spcBef>
              <a:spcAft>
                <a:spcPts val="200"/>
              </a:spcAft>
            </a:pPr>
            <a:endParaRPr lang="en-US" sz="1600" dirty="0"/>
          </a:p>
          <a:p>
            <a:pPr>
              <a:spcBef>
                <a:spcPts val="0"/>
              </a:spcBef>
              <a:spcAft>
                <a:spcPts val="200"/>
              </a:spcAft>
            </a:pPr>
            <a:r>
              <a:rPr lang="en-US" sz="1600" dirty="0"/>
              <a:t>We will not be too rigorous about status codes, but some common examples are:</a:t>
            </a:r>
          </a:p>
          <a:p>
            <a:pPr lvl="1">
              <a:spcBef>
                <a:spcPts val="0"/>
              </a:spcBef>
              <a:spcAft>
                <a:spcPts val="200"/>
              </a:spcAft>
            </a:pPr>
            <a:r>
              <a:rPr lang="en-US" sz="1400" dirty="0"/>
              <a:t>200: OK (success)</a:t>
            </a:r>
          </a:p>
          <a:p>
            <a:pPr lvl="1">
              <a:spcBef>
                <a:spcPts val="0"/>
              </a:spcBef>
              <a:spcAft>
                <a:spcPts val="200"/>
              </a:spcAft>
            </a:pPr>
            <a:r>
              <a:rPr lang="en-US" sz="1400" dirty="0"/>
              <a:t>201: CREATED (for POST)</a:t>
            </a:r>
          </a:p>
          <a:p>
            <a:pPr lvl="1">
              <a:spcBef>
                <a:spcPts val="0"/>
              </a:spcBef>
              <a:spcAft>
                <a:spcPts val="200"/>
              </a:spcAft>
            </a:pPr>
            <a:r>
              <a:rPr lang="en-US" sz="1400" dirty="0"/>
              <a:t>404: NOT FOUND</a:t>
            </a:r>
          </a:p>
          <a:p>
            <a:pPr lvl="1">
              <a:spcBef>
                <a:spcPts val="0"/>
              </a:spcBef>
              <a:spcAft>
                <a:spcPts val="200"/>
              </a:spcAft>
            </a:pPr>
            <a:r>
              <a:rPr lang="en-US" sz="1400" dirty="0"/>
              <a:t>500: INTERNAL SERVICE ERROR</a:t>
            </a:r>
          </a:p>
          <a:p>
            <a:pPr lvl="1">
              <a:spcBef>
                <a:spcPts val="0"/>
              </a:spcBef>
              <a:spcAft>
                <a:spcPts val="200"/>
              </a:spcAft>
            </a:pPr>
            <a:r>
              <a:rPr lang="en-US" sz="1400" dirty="0"/>
              <a:t>418: I’M A TEAPOT</a:t>
            </a:r>
          </a:p>
          <a:p>
            <a:pPr lvl="1">
              <a:spcBef>
                <a:spcPts val="0"/>
              </a:spcBef>
              <a:spcAft>
                <a:spcPts val="200"/>
              </a:spcAft>
            </a:pPr>
            <a:endParaRPr lang="en-US" sz="1400" dirty="0"/>
          </a:p>
        </p:txBody>
      </p:sp>
      <p:sp>
        <p:nvSpPr>
          <p:cNvPr id="3" name="Title 2">
            <a:extLst>
              <a:ext uri="{FF2B5EF4-FFF2-40B4-BE49-F238E27FC236}">
                <a16:creationId xmlns:a16="http://schemas.microsoft.com/office/drawing/2014/main" id="{053F1EA5-B5EA-E74C-A8F6-BB63C3587AF7}"/>
              </a:ext>
            </a:extLst>
          </p:cNvPr>
          <p:cNvSpPr>
            <a:spLocks noGrp="1"/>
          </p:cNvSpPr>
          <p:nvPr>
            <p:ph type="title"/>
          </p:nvPr>
        </p:nvSpPr>
        <p:spPr/>
        <p:txBody>
          <a:bodyPr/>
          <a:lstStyle/>
          <a:p>
            <a:r>
              <a:rPr lang="en-US" dirty="0"/>
              <a:t>REST Paths</a:t>
            </a:r>
          </a:p>
        </p:txBody>
      </p:sp>
      <p:pic>
        <p:nvPicPr>
          <p:cNvPr id="4" name="Picture 3">
            <a:extLst>
              <a:ext uri="{FF2B5EF4-FFF2-40B4-BE49-F238E27FC236}">
                <a16:creationId xmlns:a16="http://schemas.microsoft.com/office/drawing/2014/main" id="{B4AB77A4-18F9-B041-AD22-FBB806590F62}"/>
              </a:ext>
            </a:extLst>
          </p:cNvPr>
          <p:cNvPicPr>
            <a:picLocks noChangeAspect="1"/>
          </p:cNvPicPr>
          <p:nvPr/>
        </p:nvPicPr>
        <p:blipFill>
          <a:blip r:embed="rId2"/>
          <a:stretch>
            <a:fillRect/>
          </a:stretch>
        </p:blipFill>
        <p:spPr>
          <a:xfrm>
            <a:off x="306003" y="802596"/>
            <a:ext cx="4120955" cy="2102940"/>
          </a:xfrm>
          <a:prstGeom prst="rect">
            <a:avLst/>
          </a:prstGeom>
        </p:spPr>
      </p:pic>
      <p:sp>
        <p:nvSpPr>
          <p:cNvPr id="6" name="TextBox 5">
            <a:extLst>
              <a:ext uri="{FF2B5EF4-FFF2-40B4-BE49-F238E27FC236}">
                <a16:creationId xmlns:a16="http://schemas.microsoft.com/office/drawing/2014/main" id="{6A4B6B0B-17CE-D545-B8FC-8E66762149FE}"/>
              </a:ext>
            </a:extLst>
          </p:cNvPr>
          <p:cNvSpPr txBox="1"/>
          <p:nvPr/>
        </p:nvSpPr>
        <p:spPr>
          <a:xfrm>
            <a:off x="2438400" y="74987"/>
            <a:ext cx="5965671" cy="369332"/>
          </a:xfrm>
          <a:prstGeom prst="rect">
            <a:avLst/>
          </a:prstGeom>
          <a:noFill/>
        </p:spPr>
        <p:txBody>
          <a:bodyPr wrap="square">
            <a:spAutoFit/>
          </a:bodyPr>
          <a:lstStyle/>
          <a:p>
            <a:r>
              <a:rPr lang="en-US" dirty="0">
                <a:solidFill>
                  <a:schemeClr val="bg1"/>
                </a:solidFill>
              </a:rPr>
              <a:t>https://restful-</a:t>
            </a:r>
            <a:r>
              <a:rPr lang="en-US" dirty="0" err="1">
                <a:solidFill>
                  <a:schemeClr val="bg1"/>
                </a:solidFill>
              </a:rPr>
              <a:t>api</a:t>
            </a:r>
            <a:r>
              <a:rPr lang="en-US" dirty="0">
                <a:solidFill>
                  <a:schemeClr val="bg1"/>
                </a:solidFill>
              </a:rPr>
              <a:t>-</a:t>
            </a:r>
            <a:r>
              <a:rPr lang="en-US" dirty="0" err="1">
                <a:solidFill>
                  <a:schemeClr val="bg1"/>
                </a:solidFill>
              </a:rPr>
              <a:t>design.readthedocs.io</a:t>
            </a:r>
            <a:r>
              <a:rPr lang="en-US" dirty="0">
                <a:solidFill>
                  <a:schemeClr val="bg1"/>
                </a:solidFill>
              </a:rPr>
              <a:t>/</a:t>
            </a:r>
            <a:r>
              <a:rPr lang="en-US" dirty="0" err="1">
                <a:solidFill>
                  <a:schemeClr val="bg1"/>
                </a:solidFill>
              </a:rPr>
              <a:t>en</a:t>
            </a:r>
            <a:r>
              <a:rPr lang="en-US" dirty="0">
                <a:solidFill>
                  <a:schemeClr val="bg1"/>
                </a:solidFill>
              </a:rPr>
              <a:t>/latest/</a:t>
            </a:r>
          </a:p>
        </p:txBody>
      </p:sp>
      <p:pic>
        <p:nvPicPr>
          <p:cNvPr id="8" name="Picture 7">
            <a:extLst>
              <a:ext uri="{FF2B5EF4-FFF2-40B4-BE49-F238E27FC236}">
                <a16:creationId xmlns:a16="http://schemas.microsoft.com/office/drawing/2014/main" id="{CB6AA299-D87B-6242-854C-CE78B4ADCDA3}"/>
              </a:ext>
            </a:extLst>
          </p:cNvPr>
          <p:cNvPicPr>
            <a:picLocks noChangeAspect="1"/>
          </p:cNvPicPr>
          <p:nvPr/>
        </p:nvPicPr>
        <p:blipFill>
          <a:blip r:embed="rId3"/>
          <a:stretch>
            <a:fillRect/>
          </a:stretch>
        </p:blipFill>
        <p:spPr>
          <a:xfrm>
            <a:off x="4575679" y="832682"/>
            <a:ext cx="4267200" cy="1807221"/>
          </a:xfrm>
          <a:prstGeom prst="rect">
            <a:avLst/>
          </a:prstGeom>
        </p:spPr>
      </p:pic>
    </p:spTree>
    <p:extLst>
      <p:ext uri="{BB962C8B-B14F-4D97-AF65-F5344CB8AC3E}">
        <p14:creationId xmlns:p14="http://schemas.microsoft.com/office/powerpoint/2010/main" val="9707006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Success Response Codes</a:t>
            </a:r>
          </a:p>
        </p:txBody>
      </p:sp>
      <p:graphicFrame>
        <p:nvGraphicFramePr>
          <p:cNvPr id="4" name="Table 3"/>
          <p:cNvGraphicFramePr>
            <a:graphicFrameLocks noGrp="1"/>
          </p:cNvGraphicFramePr>
          <p:nvPr/>
        </p:nvGraphicFramePr>
        <p:xfrm>
          <a:off x="521155" y="832645"/>
          <a:ext cx="6152697" cy="2456655"/>
        </p:xfrm>
        <a:graphic>
          <a:graphicData uri="http://schemas.openxmlformats.org/drawingml/2006/table">
            <a:tbl>
              <a:tblPr>
                <a:tableStyleId>{5C22544A-7EE6-4342-B048-85BDC9FD1C3A}</a:tableStyleId>
              </a:tblPr>
              <a:tblGrid>
                <a:gridCol w="982940">
                  <a:extLst>
                    <a:ext uri="{9D8B030D-6E8A-4147-A177-3AD203B41FA5}">
                      <a16:colId xmlns:a16="http://schemas.microsoft.com/office/drawing/2014/main" val="20000"/>
                    </a:ext>
                  </a:extLst>
                </a:gridCol>
                <a:gridCol w="1228009">
                  <a:extLst>
                    <a:ext uri="{9D8B030D-6E8A-4147-A177-3AD203B41FA5}">
                      <a16:colId xmlns:a16="http://schemas.microsoft.com/office/drawing/2014/main" val="20001"/>
                    </a:ext>
                  </a:extLst>
                </a:gridCol>
                <a:gridCol w="3941748">
                  <a:extLst>
                    <a:ext uri="{9D8B030D-6E8A-4147-A177-3AD203B41FA5}">
                      <a16:colId xmlns:a16="http://schemas.microsoft.com/office/drawing/2014/main" val="20002"/>
                    </a:ext>
                  </a:extLst>
                </a:gridCol>
              </a:tblGrid>
              <a:tr h="310314">
                <a:tc>
                  <a:txBody>
                    <a:bodyPr/>
                    <a:lstStyle/>
                    <a:p>
                      <a:pPr marL="0" marR="0" algn="ctr">
                        <a:lnSpc>
                          <a:spcPct val="115000"/>
                        </a:lnSpc>
                        <a:spcBef>
                          <a:spcPts val="0"/>
                        </a:spcBef>
                        <a:spcAft>
                          <a:spcPts val="0"/>
                        </a:spcAft>
                      </a:pPr>
                      <a:r>
                        <a:rPr lang="en-US" sz="1200" dirty="0">
                          <a:effectLst/>
                        </a:rPr>
                        <a:t>Operation</a:t>
                      </a:r>
                      <a:endParaRPr lang="en-US" sz="1200" b="1" dirty="0">
                        <a:solidFill>
                          <a:srgbClr val="000000"/>
                        </a:solidFill>
                        <a:effectLst/>
                        <a:latin typeface="Helvetica" panose="020B0604020202020204" pitchFamily="34" charset="0"/>
                        <a:ea typeface="ヒラギノ角ゴ Pro W3"/>
                        <a:cs typeface="Times New Roman" panose="02020603050405020304" pitchFamily="18" charset="0"/>
                      </a:endParaRPr>
                    </a:p>
                  </a:txBody>
                  <a:tcPr marL="0" marR="0" marT="0" marB="0"/>
                </a:tc>
                <a:tc>
                  <a:txBody>
                    <a:bodyPr/>
                    <a:lstStyle/>
                    <a:p>
                      <a:pPr marL="0" marR="0" algn="ctr">
                        <a:lnSpc>
                          <a:spcPct val="115000"/>
                        </a:lnSpc>
                        <a:spcBef>
                          <a:spcPts val="0"/>
                        </a:spcBef>
                        <a:spcAft>
                          <a:spcPts val="0"/>
                        </a:spcAft>
                      </a:pPr>
                      <a:r>
                        <a:rPr lang="en-US" sz="1200">
                          <a:effectLst/>
                        </a:rPr>
                        <a:t>HTTP Request</a:t>
                      </a:r>
                      <a:endParaRPr lang="en-US" sz="1200" b="1">
                        <a:solidFill>
                          <a:srgbClr val="000000"/>
                        </a:solidFill>
                        <a:effectLst/>
                        <a:latin typeface="Helvetica" panose="020B0604020202020204" pitchFamily="34" charset="0"/>
                        <a:ea typeface="ヒラギノ角ゴ Pro W3"/>
                        <a:cs typeface="Times New Roman" panose="02020603050405020304" pitchFamily="18" charset="0"/>
                      </a:endParaRPr>
                    </a:p>
                  </a:txBody>
                  <a:tcPr marL="0" marR="0" marT="0" marB="0"/>
                </a:tc>
                <a:tc>
                  <a:txBody>
                    <a:bodyPr/>
                    <a:lstStyle/>
                    <a:p>
                      <a:pPr marL="0" marR="0" algn="ctr">
                        <a:lnSpc>
                          <a:spcPct val="115000"/>
                        </a:lnSpc>
                        <a:spcBef>
                          <a:spcPts val="0"/>
                        </a:spcBef>
                        <a:spcAft>
                          <a:spcPts val="0"/>
                        </a:spcAft>
                      </a:pPr>
                      <a:r>
                        <a:rPr lang="en-US" sz="1200">
                          <a:effectLst/>
                        </a:rPr>
                        <a:t>HTTP Response Codes Supported</a:t>
                      </a:r>
                      <a:endParaRPr lang="en-US" sz="1200" b="1">
                        <a:solidFill>
                          <a:srgbClr val="000000"/>
                        </a:solidFill>
                        <a:effectLst/>
                        <a:latin typeface="Helvetica" panose="020B0604020202020204" pitchFamily="34" charset="0"/>
                        <a:ea typeface="ヒラギノ角ゴ Pro W3"/>
                        <a:cs typeface="Times New Roman" panose="02020603050405020304" pitchFamily="18" charset="0"/>
                      </a:endParaRPr>
                    </a:p>
                  </a:txBody>
                  <a:tcPr marL="0" marR="0" marT="0" marB="0"/>
                </a:tc>
                <a:extLst>
                  <a:ext uri="{0D108BD9-81ED-4DB2-BD59-A6C34878D82A}">
                    <a16:rowId xmlns:a16="http://schemas.microsoft.com/office/drawing/2014/main" val="10000"/>
                  </a:ext>
                </a:extLst>
              </a:tr>
              <a:tr h="672348">
                <a:tc>
                  <a:txBody>
                    <a:bodyPr/>
                    <a:lstStyle/>
                    <a:p>
                      <a:pPr marL="0" marR="0">
                        <a:lnSpc>
                          <a:spcPct val="115000"/>
                        </a:lnSpc>
                        <a:spcBef>
                          <a:spcPts val="0"/>
                        </a:spcBef>
                        <a:spcAft>
                          <a:spcPts val="0"/>
                        </a:spcAft>
                      </a:pPr>
                      <a:r>
                        <a:rPr lang="en-US" sz="1200">
                          <a:effectLst/>
                        </a:rPr>
                        <a:t>READ</a:t>
                      </a:r>
                      <a:endParaRPr lang="en-US" sz="1200">
                        <a:solidFill>
                          <a:srgbClr val="000000"/>
                        </a:solidFill>
                        <a:effectLst/>
                        <a:latin typeface="Helvetica" panose="020B0604020202020204" pitchFamily="34" charset="0"/>
                        <a:ea typeface="ヒラギノ角ゴ Pro W3"/>
                        <a:cs typeface="Times New Roman" panose="02020603050405020304" pitchFamily="18" charset="0"/>
                      </a:endParaRPr>
                    </a:p>
                  </a:txBody>
                  <a:tcPr marL="0" marR="0" marT="0" marB="0"/>
                </a:tc>
                <a:tc>
                  <a:txBody>
                    <a:bodyPr/>
                    <a:lstStyle/>
                    <a:p>
                      <a:pPr marL="0" marR="0">
                        <a:lnSpc>
                          <a:spcPct val="115000"/>
                        </a:lnSpc>
                        <a:spcBef>
                          <a:spcPts val="0"/>
                        </a:spcBef>
                        <a:spcAft>
                          <a:spcPts val="0"/>
                        </a:spcAft>
                      </a:pPr>
                      <a:r>
                        <a:rPr lang="en-US" sz="1200">
                          <a:effectLst/>
                        </a:rPr>
                        <a:t>GET</a:t>
                      </a:r>
                      <a:endParaRPr lang="en-US" sz="1200">
                        <a:solidFill>
                          <a:srgbClr val="000000"/>
                        </a:solidFill>
                        <a:effectLst/>
                        <a:latin typeface="Helvetica" panose="020B0604020202020204" pitchFamily="34" charset="0"/>
                        <a:ea typeface="ヒラギノ角ゴ Pro W3"/>
                        <a:cs typeface="Times New Roman" panose="02020603050405020304" pitchFamily="18" charset="0"/>
                      </a:endParaRPr>
                    </a:p>
                  </a:txBody>
                  <a:tcPr marL="0" marR="0" marT="0" marB="0"/>
                </a:tc>
                <a:tc>
                  <a:txBody>
                    <a:bodyPr/>
                    <a:lstStyle/>
                    <a:p>
                      <a:pPr marL="0" marR="0">
                        <a:lnSpc>
                          <a:spcPct val="115000"/>
                        </a:lnSpc>
                        <a:spcBef>
                          <a:spcPts val="0"/>
                        </a:spcBef>
                        <a:spcAft>
                          <a:spcPts val="0"/>
                        </a:spcAft>
                      </a:pPr>
                      <a:r>
                        <a:rPr lang="en-US" sz="1200">
                          <a:effectLst/>
                        </a:rPr>
                        <a:t>200 - OK with message body</a:t>
                      </a:r>
                    </a:p>
                    <a:p>
                      <a:pPr marL="0" marR="0">
                        <a:lnSpc>
                          <a:spcPct val="115000"/>
                        </a:lnSpc>
                        <a:spcBef>
                          <a:spcPts val="0"/>
                        </a:spcBef>
                        <a:spcAft>
                          <a:spcPts val="0"/>
                        </a:spcAft>
                      </a:pPr>
                      <a:r>
                        <a:rPr lang="en-US" sz="1200">
                          <a:effectLst/>
                        </a:rPr>
                        <a:t>204 - OK no message body </a:t>
                      </a:r>
                    </a:p>
                    <a:p>
                      <a:pPr marL="0" marR="0">
                        <a:lnSpc>
                          <a:spcPct val="115000"/>
                        </a:lnSpc>
                        <a:spcBef>
                          <a:spcPts val="0"/>
                        </a:spcBef>
                        <a:spcAft>
                          <a:spcPts val="0"/>
                        </a:spcAft>
                      </a:pPr>
                      <a:r>
                        <a:rPr lang="en-US" sz="1200">
                          <a:effectLst/>
                        </a:rPr>
                        <a:t>206 - OK with partial message body </a:t>
                      </a:r>
                      <a:endParaRPr lang="en-US" sz="1200">
                        <a:solidFill>
                          <a:srgbClr val="000000"/>
                        </a:solidFill>
                        <a:effectLst/>
                        <a:latin typeface="Helvetica" panose="020B0604020202020204" pitchFamily="34" charset="0"/>
                        <a:ea typeface="ヒラギノ角ゴ Pro W3"/>
                        <a:cs typeface="Times New Roman" panose="02020603050405020304" pitchFamily="18" charset="0"/>
                      </a:endParaRPr>
                    </a:p>
                  </a:txBody>
                  <a:tcPr marL="0" marR="0" marT="0" marB="0"/>
                </a:tc>
                <a:extLst>
                  <a:ext uri="{0D108BD9-81ED-4DB2-BD59-A6C34878D82A}">
                    <a16:rowId xmlns:a16="http://schemas.microsoft.com/office/drawing/2014/main" val="10001"/>
                  </a:ext>
                </a:extLst>
              </a:tr>
              <a:tr h="491331">
                <a:tc>
                  <a:txBody>
                    <a:bodyPr/>
                    <a:lstStyle/>
                    <a:p>
                      <a:pPr marL="0" marR="0">
                        <a:lnSpc>
                          <a:spcPct val="115000"/>
                        </a:lnSpc>
                        <a:spcBef>
                          <a:spcPts val="0"/>
                        </a:spcBef>
                        <a:spcAft>
                          <a:spcPts val="0"/>
                        </a:spcAft>
                      </a:pPr>
                      <a:r>
                        <a:rPr lang="en-US" sz="1200">
                          <a:effectLst/>
                        </a:rPr>
                        <a:t>CREATE</a:t>
                      </a:r>
                      <a:endParaRPr lang="en-US" sz="1200">
                        <a:solidFill>
                          <a:srgbClr val="000000"/>
                        </a:solidFill>
                        <a:effectLst/>
                        <a:latin typeface="Helvetica" panose="020B0604020202020204" pitchFamily="34" charset="0"/>
                        <a:ea typeface="ヒラギノ角ゴ Pro W3"/>
                        <a:cs typeface="Times New Roman" panose="02020603050405020304" pitchFamily="18" charset="0"/>
                      </a:endParaRPr>
                    </a:p>
                  </a:txBody>
                  <a:tcPr marL="0" marR="0" marT="0" marB="0"/>
                </a:tc>
                <a:tc>
                  <a:txBody>
                    <a:bodyPr/>
                    <a:lstStyle/>
                    <a:p>
                      <a:pPr marL="0" marR="0">
                        <a:lnSpc>
                          <a:spcPct val="115000"/>
                        </a:lnSpc>
                        <a:spcBef>
                          <a:spcPts val="0"/>
                        </a:spcBef>
                        <a:spcAft>
                          <a:spcPts val="0"/>
                        </a:spcAft>
                      </a:pPr>
                      <a:r>
                        <a:rPr lang="en-US" sz="1200">
                          <a:effectLst/>
                        </a:rPr>
                        <a:t>POST</a:t>
                      </a:r>
                      <a:endParaRPr lang="en-US" sz="1200">
                        <a:solidFill>
                          <a:srgbClr val="000000"/>
                        </a:solidFill>
                        <a:effectLst/>
                        <a:latin typeface="Helvetica" panose="020B0604020202020204" pitchFamily="34" charset="0"/>
                        <a:ea typeface="ヒラギノ角ゴ Pro W3"/>
                        <a:cs typeface="Times New Roman" panose="02020603050405020304" pitchFamily="18" charset="0"/>
                      </a:endParaRPr>
                    </a:p>
                  </a:txBody>
                  <a:tcPr marL="0" marR="0" marT="0" marB="0"/>
                </a:tc>
                <a:tc>
                  <a:txBody>
                    <a:bodyPr/>
                    <a:lstStyle/>
                    <a:p>
                      <a:pPr marL="0" marR="0">
                        <a:lnSpc>
                          <a:spcPct val="115000"/>
                        </a:lnSpc>
                        <a:spcBef>
                          <a:spcPts val="0"/>
                        </a:spcBef>
                        <a:spcAft>
                          <a:spcPts val="0"/>
                        </a:spcAft>
                      </a:pPr>
                      <a:r>
                        <a:rPr lang="en-US" sz="1200" dirty="0">
                          <a:effectLst/>
                        </a:rPr>
                        <a:t>201 - Resource created (Operation Complete)</a:t>
                      </a:r>
                    </a:p>
                    <a:p>
                      <a:pPr marL="0" marR="0">
                        <a:lnSpc>
                          <a:spcPct val="115000"/>
                        </a:lnSpc>
                        <a:spcBef>
                          <a:spcPts val="0"/>
                        </a:spcBef>
                        <a:spcAft>
                          <a:spcPts val="0"/>
                        </a:spcAft>
                      </a:pPr>
                      <a:r>
                        <a:rPr lang="en-US" sz="1200" dirty="0">
                          <a:solidFill>
                            <a:srgbClr val="FF0000"/>
                          </a:solidFill>
                          <a:effectLst/>
                        </a:rPr>
                        <a:t>202 - Resource accepted (Operation Pending)</a:t>
                      </a:r>
                      <a:endParaRPr lang="en-US" sz="1200" dirty="0">
                        <a:solidFill>
                          <a:srgbClr val="FF0000"/>
                        </a:solidFill>
                        <a:effectLst/>
                        <a:latin typeface="Helvetica" panose="020B0604020202020204" pitchFamily="34" charset="0"/>
                        <a:ea typeface="ヒラギノ角ゴ Pro W3"/>
                        <a:cs typeface="Times New Roman" panose="02020603050405020304" pitchFamily="18" charset="0"/>
                      </a:endParaRPr>
                    </a:p>
                  </a:txBody>
                  <a:tcPr marL="0" marR="0" marT="0" marB="0"/>
                </a:tc>
                <a:extLst>
                  <a:ext uri="{0D108BD9-81ED-4DB2-BD59-A6C34878D82A}">
                    <a16:rowId xmlns:a16="http://schemas.microsoft.com/office/drawing/2014/main" val="10002"/>
                  </a:ext>
                </a:extLst>
              </a:tr>
              <a:tr h="491331">
                <a:tc>
                  <a:txBody>
                    <a:bodyPr/>
                    <a:lstStyle/>
                    <a:p>
                      <a:pPr marL="0" marR="0">
                        <a:lnSpc>
                          <a:spcPct val="115000"/>
                        </a:lnSpc>
                        <a:spcBef>
                          <a:spcPts val="0"/>
                        </a:spcBef>
                        <a:spcAft>
                          <a:spcPts val="0"/>
                        </a:spcAft>
                      </a:pPr>
                      <a:r>
                        <a:rPr lang="en-US" sz="1200">
                          <a:effectLst/>
                        </a:rPr>
                        <a:t>UPDATE</a:t>
                      </a:r>
                      <a:endParaRPr lang="en-US" sz="1200">
                        <a:solidFill>
                          <a:srgbClr val="000000"/>
                        </a:solidFill>
                        <a:effectLst/>
                        <a:latin typeface="Helvetica" panose="020B0604020202020204" pitchFamily="34" charset="0"/>
                        <a:ea typeface="ヒラギノ角ゴ Pro W3"/>
                        <a:cs typeface="Times New Roman" panose="02020603050405020304" pitchFamily="18" charset="0"/>
                      </a:endParaRPr>
                    </a:p>
                  </a:txBody>
                  <a:tcPr marL="0" marR="0" marT="0" marB="0"/>
                </a:tc>
                <a:tc>
                  <a:txBody>
                    <a:bodyPr/>
                    <a:lstStyle/>
                    <a:p>
                      <a:pPr marL="0" marR="0">
                        <a:lnSpc>
                          <a:spcPct val="115000"/>
                        </a:lnSpc>
                        <a:spcBef>
                          <a:spcPts val="0"/>
                        </a:spcBef>
                        <a:spcAft>
                          <a:spcPts val="0"/>
                        </a:spcAft>
                      </a:pPr>
                      <a:r>
                        <a:rPr lang="en-US" sz="1200">
                          <a:effectLst/>
                        </a:rPr>
                        <a:t>PUT</a:t>
                      </a:r>
                      <a:endParaRPr lang="en-US" sz="1200">
                        <a:solidFill>
                          <a:srgbClr val="000000"/>
                        </a:solidFill>
                        <a:effectLst/>
                        <a:latin typeface="Helvetica" panose="020B0604020202020204" pitchFamily="34" charset="0"/>
                        <a:ea typeface="ヒラギノ角ゴ Pro W3"/>
                        <a:cs typeface="Times New Roman" panose="02020603050405020304" pitchFamily="18" charset="0"/>
                      </a:endParaRPr>
                    </a:p>
                  </a:txBody>
                  <a:tcPr marL="0" marR="0" marT="0" marB="0"/>
                </a:tc>
                <a:tc>
                  <a:txBody>
                    <a:bodyPr/>
                    <a:lstStyle/>
                    <a:p>
                      <a:pPr marL="0" marR="0">
                        <a:lnSpc>
                          <a:spcPct val="115000"/>
                        </a:lnSpc>
                        <a:spcBef>
                          <a:spcPts val="0"/>
                        </a:spcBef>
                        <a:spcAft>
                          <a:spcPts val="0"/>
                        </a:spcAft>
                      </a:pPr>
                      <a:r>
                        <a:rPr lang="en-US" sz="1200" dirty="0">
                          <a:solidFill>
                            <a:srgbClr val="FF0000"/>
                          </a:solidFill>
                          <a:effectLst/>
                        </a:rPr>
                        <a:t>202 - Accepted (Operation Pending)</a:t>
                      </a:r>
                    </a:p>
                    <a:p>
                      <a:pPr marL="0" marR="0">
                        <a:lnSpc>
                          <a:spcPct val="115000"/>
                        </a:lnSpc>
                        <a:spcBef>
                          <a:spcPts val="0"/>
                        </a:spcBef>
                        <a:spcAft>
                          <a:spcPts val="0"/>
                        </a:spcAft>
                      </a:pPr>
                      <a:r>
                        <a:rPr lang="en-US" sz="1200" dirty="0">
                          <a:effectLst/>
                        </a:rPr>
                        <a:t>204 - Success (Operation Complete)</a:t>
                      </a:r>
                      <a:endParaRPr lang="en-US" sz="1200" dirty="0">
                        <a:solidFill>
                          <a:srgbClr val="000000"/>
                        </a:solidFill>
                        <a:effectLst/>
                        <a:latin typeface="Helvetica" panose="020B0604020202020204" pitchFamily="34" charset="0"/>
                        <a:ea typeface="ヒラギノ角ゴ Pro W3"/>
                        <a:cs typeface="Times New Roman" panose="02020603050405020304" pitchFamily="18" charset="0"/>
                      </a:endParaRPr>
                    </a:p>
                  </a:txBody>
                  <a:tcPr marL="0" marR="0" marT="0" marB="0"/>
                </a:tc>
                <a:extLst>
                  <a:ext uri="{0D108BD9-81ED-4DB2-BD59-A6C34878D82A}">
                    <a16:rowId xmlns:a16="http://schemas.microsoft.com/office/drawing/2014/main" val="10003"/>
                  </a:ext>
                </a:extLst>
              </a:tr>
              <a:tr h="491331">
                <a:tc>
                  <a:txBody>
                    <a:bodyPr/>
                    <a:lstStyle/>
                    <a:p>
                      <a:pPr marL="0" marR="0">
                        <a:lnSpc>
                          <a:spcPct val="115000"/>
                        </a:lnSpc>
                        <a:spcBef>
                          <a:spcPts val="0"/>
                        </a:spcBef>
                        <a:spcAft>
                          <a:spcPts val="0"/>
                        </a:spcAft>
                      </a:pPr>
                      <a:r>
                        <a:rPr lang="en-US" sz="1200">
                          <a:effectLst/>
                        </a:rPr>
                        <a:t>DELETE</a:t>
                      </a:r>
                      <a:endParaRPr lang="en-US" sz="1200">
                        <a:solidFill>
                          <a:srgbClr val="000000"/>
                        </a:solidFill>
                        <a:effectLst/>
                        <a:latin typeface="Helvetica" panose="020B0604020202020204" pitchFamily="34" charset="0"/>
                        <a:ea typeface="ヒラギノ角ゴ Pro W3"/>
                        <a:cs typeface="Times New Roman" panose="02020603050405020304" pitchFamily="18" charset="0"/>
                      </a:endParaRPr>
                    </a:p>
                  </a:txBody>
                  <a:tcPr marL="0" marR="0" marT="0" marB="0"/>
                </a:tc>
                <a:tc>
                  <a:txBody>
                    <a:bodyPr/>
                    <a:lstStyle/>
                    <a:p>
                      <a:pPr marL="0" marR="0">
                        <a:lnSpc>
                          <a:spcPct val="115000"/>
                        </a:lnSpc>
                        <a:spcBef>
                          <a:spcPts val="0"/>
                        </a:spcBef>
                        <a:spcAft>
                          <a:spcPts val="0"/>
                        </a:spcAft>
                      </a:pPr>
                      <a:r>
                        <a:rPr lang="en-US" sz="1200">
                          <a:effectLst/>
                        </a:rPr>
                        <a:t>DELETE</a:t>
                      </a:r>
                      <a:endParaRPr lang="en-US" sz="1200">
                        <a:solidFill>
                          <a:srgbClr val="000000"/>
                        </a:solidFill>
                        <a:effectLst/>
                        <a:latin typeface="Helvetica" panose="020B0604020202020204" pitchFamily="34" charset="0"/>
                        <a:ea typeface="ヒラギノ角ゴ Pro W3"/>
                        <a:cs typeface="Times New Roman" panose="02020603050405020304" pitchFamily="18" charset="0"/>
                      </a:endParaRPr>
                    </a:p>
                  </a:txBody>
                  <a:tcPr marL="0" marR="0" marT="0" marB="0"/>
                </a:tc>
                <a:tc>
                  <a:txBody>
                    <a:bodyPr/>
                    <a:lstStyle/>
                    <a:p>
                      <a:pPr marL="0" marR="0">
                        <a:lnSpc>
                          <a:spcPct val="115000"/>
                        </a:lnSpc>
                        <a:spcBef>
                          <a:spcPts val="0"/>
                        </a:spcBef>
                        <a:spcAft>
                          <a:spcPts val="0"/>
                        </a:spcAft>
                      </a:pPr>
                      <a:r>
                        <a:rPr lang="en-US" sz="1200" dirty="0">
                          <a:solidFill>
                            <a:srgbClr val="FF0000"/>
                          </a:solidFill>
                          <a:effectLst/>
                        </a:rPr>
                        <a:t>202 - Accepted (Operation Pending)</a:t>
                      </a:r>
                    </a:p>
                    <a:p>
                      <a:pPr marL="0" marR="0">
                        <a:lnSpc>
                          <a:spcPct val="115000"/>
                        </a:lnSpc>
                        <a:spcBef>
                          <a:spcPts val="0"/>
                        </a:spcBef>
                        <a:spcAft>
                          <a:spcPts val="0"/>
                        </a:spcAft>
                      </a:pPr>
                      <a:r>
                        <a:rPr lang="en-US" sz="1200" dirty="0">
                          <a:effectLst/>
                        </a:rPr>
                        <a:t>204 - Success (Operation Complete)</a:t>
                      </a:r>
                      <a:endParaRPr lang="en-US" sz="1200" dirty="0">
                        <a:solidFill>
                          <a:srgbClr val="000000"/>
                        </a:solidFill>
                        <a:effectLst/>
                        <a:latin typeface="Helvetica" panose="020B0604020202020204" pitchFamily="34" charset="0"/>
                        <a:ea typeface="ヒラギノ角ゴ Pro W3"/>
                        <a:cs typeface="Times New Roman" panose="02020603050405020304" pitchFamily="18" charset="0"/>
                      </a:endParaRPr>
                    </a:p>
                  </a:txBody>
                  <a:tcPr marL="0" marR="0" marT="0" marB="0"/>
                </a:tc>
                <a:extLst>
                  <a:ext uri="{0D108BD9-81ED-4DB2-BD59-A6C34878D82A}">
                    <a16:rowId xmlns:a16="http://schemas.microsoft.com/office/drawing/2014/main" val="10004"/>
                  </a:ext>
                </a:extLst>
              </a:tr>
            </a:tbl>
          </a:graphicData>
        </a:graphic>
      </p:graphicFrame>
      <p:sp>
        <p:nvSpPr>
          <p:cNvPr id="5" name="Rectangle 4"/>
          <p:cNvSpPr/>
          <p:nvPr/>
        </p:nvSpPr>
        <p:spPr>
          <a:xfrm>
            <a:off x="533400" y="3394721"/>
            <a:ext cx="6781800" cy="892552"/>
          </a:xfrm>
          <a:prstGeom prst="rect">
            <a:avLst/>
          </a:prstGeom>
        </p:spPr>
        <p:txBody>
          <a:bodyPr wrap="square">
            <a:spAutoFit/>
          </a:bodyPr>
          <a:lstStyle/>
          <a:p>
            <a:r>
              <a:rPr lang="en-US" sz="1400" dirty="0">
                <a:solidFill>
                  <a:srgbClr val="000000"/>
                </a:solidFill>
                <a:latin typeface="Helvetica" panose="020B0604020202020204" pitchFamily="34" charset="0"/>
                <a:ea typeface="ヒラギノ角ゴ Pro W3"/>
                <a:cs typeface="Times New Roman" panose="02020603050405020304" pitchFamily="18" charset="0"/>
              </a:rPr>
              <a:t>Examples of Link Headers in HTTP response:</a:t>
            </a:r>
          </a:p>
          <a:p>
            <a:r>
              <a:rPr lang="en-US" sz="1400" dirty="0">
                <a:solidFill>
                  <a:srgbClr val="000000"/>
                </a:solidFill>
                <a:latin typeface="Helvetica" panose="020B0604020202020204" pitchFamily="34" charset="0"/>
                <a:ea typeface="ヒラギノ角ゴ Pro W3"/>
                <a:cs typeface="Times New Roman" panose="02020603050405020304" pitchFamily="18" charset="0"/>
              </a:rPr>
              <a:t> </a:t>
            </a:r>
          </a:p>
          <a:p>
            <a:pPr marL="342892"/>
            <a:r>
              <a:rPr lang="en-US" sz="1200" dirty="0">
                <a:latin typeface="Courier New" panose="02070309020205020404" pitchFamily="49" charset="0"/>
                <a:ea typeface="SimSun" panose="02010600030101010101" pitchFamily="2" charset="-122"/>
              </a:rPr>
              <a:t>Link: &lt;http://api/jobs/j1&gt;;rel=monitor;title="update profile"</a:t>
            </a:r>
            <a:endParaRPr lang="en-US" sz="1400" dirty="0">
              <a:latin typeface="Times New Roman" panose="02020603050405020304" pitchFamily="18" charset="0"/>
              <a:ea typeface="SimSun" panose="02010600030101010101" pitchFamily="2" charset="-122"/>
            </a:endParaRPr>
          </a:p>
          <a:p>
            <a:pPr marL="342892"/>
            <a:r>
              <a:rPr lang="en-US" sz="1200" dirty="0">
                <a:latin typeface="Courier New" panose="02070309020205020404" pitchFamily="49" charset="0"/>
                <a:ea typeface="SimSun" panose="02010600030101010101" pitchFamily="2" charset="-122"/>
              </a:rPr>
              <a:t>Link: &lt;http://api/reports/r1&gt;;rel=summary;title=”access report”</a:t>
            </a:r>
            <a:r>
              <a:rPr lang="en-US" sz="900" dirty="0">
                <a:latin typeface="Times New Roman" panose="02020603050405020304" pitchFamily="18" charset="0"/>
                <a:ea typeface="Times New Roman" panose="02020603050405020304" pitchFamily="18" charset="0"/>
              </a:rPr>
              <a:t> </a:t>
            </a:r>
            <a:endParaRPr lang="en-US" sz="1400" dirty="0">
              <a:latin typeface="Times New Roman" panose="02020603050405020304" pitchFamily="18" charset="0"/>
              <a:ea typeface="SimSun" panose="02010600030101010101" pitchFamily="2" charset="-122"/>
            </a:endParaRPr>
          </a:p>
        </p:txBody>
      </p:sp>
      <p:sp>
        <p:nvSpPr>
          <p:cNvPr id="6" name="Right Brace 5"/>
          <p:cNvSpPr/>
          <p:nvPr/>
        </p:nvSpPr>
        <p:spPr>
          <a:xfrm>
            <a:off x="6737351" y="1847851"/>
            <a:ext cx="1193800" cy="1397000"/>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Freeform 6"/>
          <p:cNvSpPr/>
          <p:nvPr/>
        </p:nvSpPr>
        <p:spPr>
          <a:xfrm>
            <a:off x="6737350" y="2533650"/>
            <a:ext cx="1931342" cy="1384300"/>
          </a:xfrm>
          <a:custGeom>
            <a:avLst/>
            <a:gdLst>
              <a:gd name="connsiteX0" fmla="*/ 1219200 w 1931342"/>
              <a:gd name="connsiteY0" fmla="*/ 0 h 1384300"/>
              <a:gd name="connsiteX1" fmla="*/ 1879600 w 1931342"/>
              <a:gd name="connsiteY1" fmla="*/ 577850 h 1384300"/>
              <a:gd name="connsiteX2" fmla="*/ 0 w 1931342"/>
              <a:gd name="connsiteY2" fmla="*/ 1384300 h 1384300"/>
            </a:gdLst>
            <a:ahLst/>
            <a:cxnLst>
              <a:cxn ang="0">
                <a:pos x="connsiteX0" y="connsiteY0"/>
              </a:cxn>
              <a:cxn ang="0">
                <a:pos x="connsiteX1" y="connsiteY1"/>
              </a:cxn>
              <a:cxn ang="0">
                <a:pos x="connsiteX2" y="connsiteY2"/>
              </a:cxn>
            </a:cxnLst>
            <a:rect l="l" t="t" r="r" b="b"/>
            <a:pathLst>
              <a:path w="1931342" h="1384300">
                <a:moveTo>
                  <a:pt x="1219200" y="0"/>
                </a:moveTo>
                <a:cubicBezTo>
                  <a:pt x="1651000" y="173566"/>
                  <a:pt x="2082800" y="347133"/>
                  <a:pt x="1879600" y="577850"/>
                </a:cubicBezTo>
                <a:cubicBezTo>
                  <a:pt x="1676400" y="808567"/>
                  <a:pt x="838200" y="1096433"/>
                  <a:pt x="0" y="1384300"/>
                </a:cubicBezTo>
              </a:path>
            </a:pathLst>
          </a:custGeom>
          <a:noFill/>
          <a:ln>
            <a:solidFill>
              <a:srgbClr val="FF0000"/>
            </a:solidFill>
            <a:tailEnd type="arrow"/>
          </a:ln>
          <a:effectLst/>
        </p:spPr>
        <p:txBody>
          <a:bodyPr rtlCol="0" anchor="ctr"/>
          <a:lstStyle/>
          <a:p>
            <a:pPr algn="ctr"/>
            <a:endParaRPr lang="en-US"/>
          </a:p>
        </p:txBody>
      </p:sp>
      <p:sp>
        <p:nvSpPr>
          <p:cNvPr id="8" name="TextBox 7"/>
          <p:cNvSpPr txBox="1"/>
          <p:nvPr/>
        </p:nvSpPr>
        <p:spPr>
          <a:xfrm>
            <a:off x="6788621" y="518618"/>
            <a:ext cx="914400" cy="914400"/>
          </a:xfrm>
          <a:prstGeom prst="rect">
            <a:avLst/>
          </a:prstGeom>
          <a:noFill/>
        </p:spPr>
        <p:txBody>
          <a:bodyPr wrap="none" rtlCol="0">
            <a:noAutofit/>
          </a:bodyPr>
          <a:lstStyle/>
          <a:p>
            <a:pPr>
              <a:lnSpc>
                <a:spcPct val="90000"/>
              </a:lnSpc>
              <a:spcBef>
                <a:spcPts val="600"/>
              </a:spcBef>
              <a:buClr>
                <a:schemeClr val="bg1"/>
              </a:buClr>
            </a:pPr>
            <a:r>
              <a:rPr lang="en-US" sz="1400" dirty="0">
                <a:solidFill>
                  <a:srgbClr val="FF0000"/>
                </a:solidFill>
              </a:rPr>
              <a:t>202 means</a:t>
            </a:r>
          </a:p>
          <a:p>
            <a:pPr marL="285743" indent="-285743">
              <a:lnSpc>
                <a:spcPct val="90000"/>
              </a:lnSpc>
              <a:spcBef>
                <a:spcPts val="600"/>
              </a:spcBef>
              <a:buClr>
                <a:schemeClr val="bg1"/>
              </a:buClr>
              <a:buFont typeface="Arial" panose="020B0604020202020204" pitchFamily="34" charset="0"/>
              <a:buChar char="•"/>
            </a:pPr>
            <a:r>
              <a:rPr lang="en-US" sz="1400" dirty="0">
                <a:solidFill>
                  <a:srgbClr val="FF0000"/>
                </a:solidFill>
              </a:rPr>
              <a:t>Your request went </a:t>
            </a:r>
            <a:r>
              <a:rPr lang="en-US" sz="1400" dirty="0" err="1">
                <a:solidFill>
                  <a:srgbClr val="FF0000"/>
                </a:solidFill>
              </a:rPr>
              <a:t>asynch</a:t>
            </a:r>
            <a:r>
              <a:rPr lang="en-US" sz="1400" dirty="0">
                <a:solidFill>
                  <a:srgbClr val="FF0000"/>
                </a:solidFill>
              </a:rPr>
              <a:t>.</a:t>
            </a:r>
          </a:p>
          <a:p>
            <a:pPr marL="285743" indent="-285743">
              <a:lnSpc>
                <a:spcPct val="90000"/>
              </a:lnSpc>
              <a:spcBef>
                <a:spcPts val="600"/>
              </a:spcBef>
              <a:buClr>
                <a:schemeClr val="bg1"/>
              </a:buClr>
              <a:buFont typeface="Arial" panose="020B0604020202020204" pitchFamily="34" charset="0"/>
              <a:buChar char="•"/>
            </a:pPr>
            <a:r>
              <a:rPr lang="en-US" sz="1400" dirty="0">
                <a:solidFill>
                  <a:srgbClr val="FF0000"/>
                </a:solidFill>
              </a:rPr>
              <a:t>The HTTP header Link</a:t>
            </a:r>
            <a:br>
              <a:rPr lang="en-US" sz="1400" dirty="0">
                <a:solidFill>
                  <a:srgbClr val="FF0000"/>
                </a:solidFill>
              </a:rPr>
            </a:br>
            <a:r>
              <a:rPr lang="en-US" sz="1400" dirty="0">
                <a:solidFill>
                  <a:srgbClr val="FF0000"/>
                </a:solidFill>
              </a:rPr>
              <a:t>is where to poll for </a:t>
            </a:r>
            <a:r>
              <a:rPr lang="en-US" sz="1400" dirty="0" err="1">
                <a:solidFill>
                  <a:srgbClr val="FF0000"/>
                </a:solidFill>
              </a:rPr>
              <a:t>rsp</a:t>
            </a:r>
            <a:r>
              <a:rPr lang="en-US" sz="1400" dirty="0">
                <a:solidFill>
                  <a:srgbClr val="FF0000"/>
                </a:solidFill>
              </a:rPr>
              <a:t>.</a:t>
            </a:r>
          </a:p>
        </p:txBody>
      </p:sp>
    </p:spTree>
    <p:extLst>
      <p:ext uri="{BB962C8B-B14F-4D97-AF65-F5344CB8AC3E}">
        <p14:creationId xmlns:p14="http://schemas.microsoft.com/office/powerpoint/2010/main" val="3784522562"/>
      </p:ext>
    </p:extLst>
  </p:cSld>
  <p:clrMapOvr>
    <a:masterClrMapping/>
  </p:clrMapOvr>
  <p:transition spd="med">
    <p:wipe dir="r"/>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DE64AEEDD9B7A4D93545ACBE97D4615" ma:contentTypeVersion="2" ma:contentTypeDescription="Create a new document." ma:contentTypeScope="" ma:versionID="f49002b78e3a4a71b814eef46a983816">
  <xsd:schema xmlns:xsd="http://www.w3.org/2001/XMLSchema" xmlns:xs="http://www.w3.org/2001/XMLSchema" xmlns:p="http://schemas.microsoft.com/office/2006/metadata/properties" xmlns:ns2="http://schemas.microsoft.com/sharepoint/v3/fields" targetNamespace="http://schemas.microsoft.com/office/2006/metadata/properties" ma:root="true" ma:fieldsID="38f6db2dd0d9a0cf6a8dc37be32b365b" ns2:_="">
    <xsd:import namespace="http://schemas.microsoft.com/sharepoint/v3/fields"/>
    <xsd:element name="properties">
      <xsd:complexType>
        <xsd:sequence>
          <xsd:element name="documentManagement">
            <xsd:complexType>
              <xsd:all>
                <xsd:element ref="ns2:_Status" minOccurs="0"/>
                <xsd:element ref="ns2: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8" nillable="true" ma:displayName="Status" ma:default="Not Started" ma:internalName="_Status">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element name="_Version" ma:index="9"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ma:displayName="Status"/>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Status xmlns="http://schemas.microsoft.com/sharepoint/v3/fields">Not Started</_Status>
  </documentManagement>
</p:properties>
</file>

<file path=customXml/itemProps1.xml><?xml version="1.0" encoding="utf-8"?>
<ds:datastoreItem xmlns:ds="http://schemas.openxmlformats.org/officeDocument/2006/customXml" ds:itemID="{E4214858-785C-42F7-BE66-6D0E79395F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7D2A1B0-FF3E-4009-940D-AED0EB70AA20}">
  <ds:schemaRefs>
    <ds:schemaRef ds:uri="http://schemas.microsoft.com/sharepoint/v3/contenttype/forms"/>
  </ds:schemaRefs>
</ds:datastoreItem>
</file>

<file path=customXml/itemProps3.xml><?xml version="1.0" encoding="utf-8"?>
<ds:datastoreItem xmlns:ds="http://schemas.openxmlformats.org/officeDocument/2006/customXml" ds:itemID="{7B6F2769-7194-4217-93D3-3AF3A4742282}">
  <ds:schemaRefs>
    <ds:schemaRef ds:uri="http://schemas.microsoft.com/office/2006/metadata/properties"/>
    <ds:schemaRef ds:uri="http://schemas.microsoft.com/sharepoint/v3/fields"/>
    <ds:schemaRef ds:uri="http://schemas.microsoft.com/office/infopath/2007/PartnerControls"/>
    <ds:schemaRef ds:uri="http://schemas.microsoft.com/office/2006/documentManagement/types"/>
    <ds:schemaRef ds:uri="http://purl.org/dc/dcmitype/"/>
    <ds:schemaRef ds:uri="http://purl.org/dc/terms/"/>
    <ds:schemaRef ds:uri="http://purl.org/dc/elements/1.1/"/>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FNEMasterTemplateForThemePreview.pptx</Template>
  <TotalTime>68028</TotalTime>
  <Words>2123</Words>
  <Application>Microsoft Macintosh PowerPoint</Application>
  <PresentationFormat>On-screen Show (16:9)</PresentationFormat>
  <Paragraphs>269</Paragraphs>
  <Slides>38</Slides>
  <Notes>14</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38</vt:i4>
      </vt:variant>
    </vt:vector>
  </HeadingPairs>
  <TitlesOfParts>
    <vt:vector size="50" baseType="lpstr">
      <vt:lpstr>Arial</vt:lpstr>
      <vt:lpstr>Calibri</vt:lpstr>
      <vt:lpstr>Century Schoolbook</vt:lpstr>
      <vt:lpstr>Courier New</vt:lpstr>
      <vt:lpstr>Helvetica</vt:lpstr>
      <vt:lpstr>Helvetica Neue</vt:lpstr>
      <vt:lpstr>Helvetica Neue Light</vt:lpstr>
      <vt:lpstr>Museo For Dell</vt:lpstr>
      <vt:lpstr>Museo Sans For Dell</vt:lpstr>
      <vt:lpstr>Segoe UI</vt:lpstr>
      <vt:lpstr>Times New Roman</vt:lpstr>
      <vt:lpstr>Office Theme</vt:lpstr>
      <vt:lpstr>PowerPoint Presentation</vt:lpstr>
      <vt:lpstr>PowerPoint Presentation</vt:lpstr>
      <vt:lpstr>Agenda</vt:lpstr>
      <vt:lpstr>PowerPoint Presentation</vt:lpstr>
      <vt:lpstr>Code to Show</vt:lpstr>
      <vt:lpstr>PowerPoint Presentation</vt:lpstr>
      <vt:lpstr>REST Method</vt:lpstr>
      <vt:lpstr>REST Paths</vt:lpstr>
      <vt:lpstr>Success Response Codes</vt:lpstr>
      <vt:lpstr>Dependency Injection</vt:lpstr>
      <vt:lpstr>CORS</vt:lpstr>
      <vt:lpstr>PowerPoint Presentation</vt:lpstr>
      <vt:lpstr>PowerPoint Presentation</vt:lpstr>
      <vt:lpstr>REST Principles</vt:lpstr>
      <vt:lpstr>Stateless</vt:lpstr>
      <vt:lpstr>Statelessness</vt:lpstr>
      <vt:lpstr>Pagination and Field Selection</vt:lpstr>
      <vt:lpstr>PowerPoint Presentation</vt:lpstr>
      <vt:lpstr>Middleware</vt:lpstr>
      <vt:lpstr>Middleware – Conceptual Model</vt:lpstr>
      <vt:lpstr>Middleware and Flask</vt:lpstr>
      <vt:lpstr>So, How Will We Use This?</vt:lpstr>
      <vt:lpstr>PowerPoint Presentation</vt:lpstr>
      <vt:lpstr>PowerPoint Presentation</vt:lpstr>
      <vt:lpstr>PowerPoint Presentation</vt:lpstr>
      <vt:lpstr>Webhooks</vt:lpstr>
      <vt:lpstr>PowerPoint Presentation</vt:lpstr>
      <vt:lpstr>Serverless and Function-as-a-Service</vt:lpstr>
      <vt:lpstr>Serverless and Function-as-a-Service</vt:lpstr>
      <vt:lpstr>What is Serverless Good/Not Good For ... ...</vt:lpstr>
      <vt:lpstr>What triggers code execution?</vt:lpstr>
      <vt:lpstr>(Some) Current Platforms for Serverless</vt:lpstr>
      <vt:lpstr>PowerPoint Presentation</vt:lpstr>
      <vt:lpstr>API Management</vt:lpstr>
      <vt:lpstr>API Gateway (https://docs.microsoft.com/en-us/azure/architecture/microservices/design/gateway)</vt:lpstr>
      <vt:lpstr>AWS API Gateway</vt:lpstr>
      <vt:lpstr>PowerPoint Presentation</vt:lpstr>
      <vt:lpstr>Putting Some Pieces Together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FileNewTemplate</dc:title>
  <dc:creator>Diana</dc:creator>
  <cp:lastModifiedBy>Donald Ferguson</cp:lastModifiedBy>
  <cp:revision>586</cp:revision>
  <cp:lastPrinted>2018-11-15T21:01:50Z</cp:lastPrinted>
  <dcterms:created xsi:type="dcterms:W3CDTF">2010-04-12T23:12:02Z</dcterms:created>
  <dcterms:modified xsi:type="dcterms:W3CDTF">2021-10-10T17:31:00Z</dcterms:modified>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ies>
</file>